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20"/>
  </p:notesMasterIdLst>
  <p:handoutMasterIdLst>
    <p:handoutMasterId r:id="rId21"/>
  </p:handoutMasterIdLst>
  <p:sldIdLst>
    <p:sldId id="696" r:id="rId2"/>
    <p:sldId id="697" r:id="rId3"/>
    <p:sldId id="678" r:id="rId4"/>
    <p:sldId id="679" r:id="rId5"/>
    <p:sldId id="680" r:id="rId6"/>
    <p:sldId id="699" r:id="rId7"/>
    <p:sldId id="700" r:id="rId8"/>
    <p:sldId id="701" r:id="rId9"/>
    <p:sldId id="702" r:id="rId10"/>
    <p:sldId id="685" r:id="rId11"/>
    <p:sldId id="703" r:id="rId12"/>
    <p:sldId id="704" r:id="rId13"/>
    <p:sldId id="705" r:id="rId14"/>
    <p:sldId id="707" r:id="rId15"/>
    <p:sldId id="708" r:id="rId16"/>
    <p:sldId id="691" r:id="rId17"/>
    <p:sldId id="692" r:id="rId18"/>
    <p:sldId id="693" r:id="rId19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99CCFF"/>
    <a:srgbClr val="6699FF"/>
    <a:srgbClr val="3399FF"/>
    <a:srgbClr val="0099FF"/>
    <a:srgbClr val="C0C0C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39" autoAdjust="0"/>
    <p:restoredTop sz="87199" autoAdjust="0"/>
  </p:normalViewPr>
  <p:slideViewPr>
    <p:cSldViewPr>
      <p:cViewPr varScale="1">
        <p:scale>
          <a:sx n="99" d="100"/>
          <a:sy n="99" d="100"/>
        </p:scale>
        <p:origin x="-576" y="-96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99054E9E-C37B-4BF1-A317-9A18BD405A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14AD449B-49E3-41DC-B0ED-45634F9C17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b="1" smtClean="0">
                <a:solidFill>
                  <a:srgbClr val="2D2DB9"/>
                </a:solidFill>
                <a:ea typeface="宋体" charset="-122"/>
              </a:rPr>
              <a:t>TCP</a:t>
            </a:r>
            <a:r>
              <a:rPr lang="zh-CN" altLang="en-US" b="1" smtClean="0">
                <a:solidFill>
                  <a:srgbClr val="2D2DB9"/>
                </a:solidFill>
                <a:ea typeface="宋体" charset="-122"/>
              </a:rPr>
              <a:t>连接建立需要经过</a:t>
            </a:r>
            <a:r>
              <a:rPr lang="en-US" altLang="zh-CN" b="1" smtClean="0">
                <a:solidFill>
                  <a:srgbClr val="2D2DB9"/>
                </a:solidFill>
                <a:ea typeface="宋体" charset="-122"/>
              </a:rPr>
              <a:t>“</a:t>
            </a:r>
            <a:r>
              <a:rPr lang="zh-CN" altLang="en-US" b="1" smtClean="0">
                <a:solidFill>
                  <a:srgbClr val="2D2DB9"/>
                </a:solidFill>
                <a:ea typeface="宋体" charset="-122"/>
              </a:rPr>
              <a:t>三次握手</a:t>
            </a:r>
            <a:r>
              <a:rPr lang="en-US" altLang="zh-CN" b="1" smtClean="0">
                <a:solidFill>
                  <a:srgbClr val="2D2DB9"/>
                </a:solidFill>
                <a:ea typeface="宋体" charset="-122"/>
              </a:rPr>
              <a:t>”</a:t>
            </a:r>
            <a:r>
              <a:rPr lang="zh-CN" altLang="en-US" b="1" smtClean="0">
                <a:solidFill>
                  <a:srgbClr val="2D2DB9"/>
                </a:solidFill>
                <a:ea typeface="宋体" charset="-122"/>
              </a:rPr>
              <a:t>的过程；</a:t>
            </a:r>
            <a:endParaRPr lang="en-US" altLang="zh-CN" sz="300" b="1" smtClean="0">
              <a:solidFill>
                <a:srgbClr val="2D2DB9"/>
              </a:solidFill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B4A2ED-B958-45B5-BB48-F64EA7B032F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45EB21-4AAC-4E73-B2F1-6B2AC8DCE154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13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901598-3704-49F3-AE1B-A1D3CBA9A591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13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63525" indent="-263525">
              <a:buFontTx/>
              <a:buChar char="•"/>
            </a:pP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TCP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连接处于</a:t>
            </a:r>
            <a:r>
              <a:rPr kumimoji="0" lang="zh-CN" altLang="en-US" b="1" smtClean="0">
                <a:solidFill>
                  <a:schemeClr val="accent2"/>
                </a:solidFill>
                <a:ea typeface="宋体" charset="-122"/>
              </a:rPr>
              <a:t>半关闭状态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。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B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若发送数据，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A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仍要接收。</a:t>
            </a:r>
          </a:p>
          <a:p>
            <a:pPr marL="263525" indent="-263525"/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若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B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已经没有要向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A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发送的数据，其应用进程就通知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TCP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释放连接。</a:t>
            </a:r>
          </a:p>
          <a:p>
            <a:pPr marL="263525" indent="-263525">
              <a:buFontTx/>
              <a:buChar char="•"/>
            </a:pPr>
            <a:endParaRPr kumimoji="0" lang="zh-CN" altLang="en-US" b="1" smtClean="0">
              <a:solidFill>
                <a:srgbClr val="0000CC"/>
              </a:solidFill>
              <a:ea typeface="宋体" charset="-122"/>
            </a:endParaRPr>
          </a:p>
          <a:p>
            <a:pPr marL="263525" indent="-263525">
              <a:buFontTx/>
              <a:buChar char="•"/>
            </a:pPr>
            <a:endParaRPr kumimoji="0" lang="zh-CN" altLang="en-US" b="1" smtClean="0">
              <a:solidFill>
                <a:srgbClr val="0000CC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D59976-DD64-4BDE-8F1B-38FC6439F3FD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14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E2DB5D-097A-41FE-B731-7536D9640E8A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14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63525" indent="-263525">
              <a:spcBef>
                <a:spcPct val="0"/>
              </a:spcBef>
              <a:buFontTx/>
              <a:buChar char="•"/>
            </a:pPr>
            <a:r>
              <a:rPr kumimoji="0" lang="en-US" altLang="zh-CN" smtClean="0">
                <a:ea typeface="宋体" charset="-122"/>
              </a:rPr>
              <a:t>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A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收到连接释放报文段后，必须发出确认。</a:t>
            </a:r>
            <a:r>
              <a:rPr kumimoji="0" lang="zh-CN" altLang="en-US" b="1" u="sng" smtClean="0">
                <a:solidFill>
                  <a:srgbClr val="000099"/>
                </a:solidFill>
                <a:ea typeface="宋体" charset="-122"/>
              </a:rPr>
              <a:t> </a:t>
            </a:r>
          </a:p>
          <a:p>
            <a:pPr marL="263525" indent="-263525">
              <a:buFontTx/>
              <a:buChar char="•"/>
            </a:pPr>
            <a:endParaRPr kumimoji="0" lang="zh-CN" altLang="en-US" b="1" smtClean="0">
              <a:solidFill>
                <a:srgbClr val="0000CC"/>
              </a:solidFill>
              <a:ea typeface="宋体" charset="-122"/>
            </a:endParaRPr>
          </a:p>
          <a:p>
            <a:pPr marL="263525" indent="-263525">
              <a:buFontTx/>
              <a:buChar char="•"/>
            </a:pPr>
            <a:endParaRPr kumimoji="0" lang="zh-CN" altLang="en-US" b="1" smtClean="0">
              <a:solidFill>
                <a:srgbClr val="0000CC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95E551-A97D-4A10-AEB7-9F6D42DCB3FA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15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4DDC35-9152-408E-B535-98F4DD64FC2E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15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63525" indent="-263525">
              <a:buFontTx/>
              <a:buChar char="•"/>
            </a:pPr>
            <a:r>
              <a:rPr kumimoji="0" lang="en-US" altLang="zh-CN" smtClean="0">
                <a:solidFill>
                  <a:srgbClr val="0000CC"/>
                </a:solidFill>
                <a:ea typeface="宋体" charset="-122"/>
              </a:rPr>
              <a:t>TCP </a:t>
            </a:r>
            <a:r>
              <a:rPr kumimoji="0" lang="zh-CN" altLang="en-US" smtClean="0">
                <a:solidFill>
                  <a:srgbClr val="0000CC"/>
                </a:solidFill>
                <a:ea typeface="宋体" charset="-122"/>
              </a:rPr>
              <a:t>连接必须经过时间 </a:t>
            </a:r>
            <a:r>
              <a:rPr kumimoji="0" lang="en-US" altLang="zh-CN" smtClean="0">
                <a:solidFill>
                  <a:srgbClr val="0000CC"/>
                </a:solidFill>
                <a:ea typeface="宋体" charset="-122"/>
              </a:rPr>
              <a:t>2MSL </a:t>
            </a:r>
            <a:r>
              <a:rPr kumimoji="0" lang="zh-CN" altLang="en-US" smtClean="0">
                <a:solidFill>
                  <a:srgbClr val="0000CC"/>
                </a:solidFill>
                <a:ea typeface="宋体" charset="-122"/>
              </a:rPr>
              <a:t>后才真正释放掉。</a:t>
            </a:r>
            <a:r>
              <a:rPr kumimoji="0" lang="en-US" altLang="zh-CN" smtClean="0">
                <a:solidFill>
                  <a:srgbClr val="009900"/>
                </a:solidFill>
                <a:ea typeface="宋体" charset="-122"/>
              </a:rPr>
              <a:t>MSL--Maximum Segment Lifetime</a:t>
            </a:r>
            <a:endParaRPr kumimoji="0" lang="zh-CN" altLang="en-US" smtClean="0">
              <a:solidFill>
                <a:srgbClr val="009900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A </a:t>
            </a:r>
            <a:r>
              <a:rPr lang="zh-CN" altLang="en-US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在发送完最后一个 </a:t>
            </a:r>
            <a:r>
              <a:rPr lang="en-US" altLang="zh-CN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ACK </a:t>
            </a:r>
            <a:r>
              <a:rPr lang="zh-CN" altLang="en-US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报文段后，再经过时间 </a:t>
            </a:r>
            <a:r>
              <a:rPr lang="en-US" altLang="zh-CN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2MSL</a:t>
            </a:r>
            <a:r>
              <a:rPr lang="zh-CN" altLang="en-US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，就可以使本连接持续的时间内所产生的所有报文段，都从网络中消失。这样就可以使下一个新的连接中不会出现这种旧的连接请求报文段。</a:t>
            </a:r>
            <a:r>
              <a:rPr lang="en-US" altLang="zh-CN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MSL</a:t>
            </a:r>
            <a:r>
              <a:rPr lang="zh-CN" altLang="en-US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一般设为</a:t>
            </a:r>
            <a:r>
              <a:rPr lang="en-US" altLang="zh-CN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2</a:t>
            </a:r>
            <a:r>
              <a:rPr lang="zh-CN" altLang="en-US" sz="14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分钟。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 保持定时器与时间等待定时器与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TCP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连接的运行状态，以及连接释放中可能存在的问题有关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964C90-53CF-4706-BEC1-4BEF71DAB8DD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5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A08955-465D-4404-8E96-B6B4623F4BAC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5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以一个随机数初始化</a:t>
            </a:r>
            <a:r>
              <a:rPr lang="en-US" altLang="zh-CN" smtClean="0">
                <a:ea typeface="宋体" charset="-122"/>
              </a:rPr>
              <a:t>A</a:t>
            </a:r>
            <a:r>
              <a:rPr lang="zh-CN" altLang="en-US" smtClean="0">
                <a:ea typeface="宋体" charset="-122"/>
              </a:rPr>
              <a:t>的</a:t>
            </a:r>
            <a:r>
              <a:rPr lang="en-US" altLang="zh-CN" smtClean="0">
                <a:ea typeface="宋体" charset="-122"/>
              </a:rPr>
              <a:t>seq(</a:t>
            </a:r>
            <a:r>
              <a:rPr lang="zh-CN" altLang="en-US" smtClean="0">
                <a:ea typeface="宋体" charset="-122"/>
              </a:rPr>
              <a:t>用户自己设置</a:t>
            </a:r>
            <a:r>
              <a:rPr lang="en-US" altLang="zh-CN" smtClean="0">
                <a:ea typeface="宋体" charset="-122"/>
              </a:rPr>
              <a:t>)</a:t>
            </a:r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209703-1681-4369-86F4-97B9B95BE331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6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DFBB3A-4FE9-4CC3-B7BF-86EB1ABACEC2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6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以一个随机数初始化</a:t>
            </a:r>
            <a:r>
              <a:rPr lang="en-US" altLang="zh-CN" smtClean="0">
                <a:ea typeface="宋体" charset="-122"/>
              </a:rPr>
              <a:t>A</a:t>
            </a:r>
            <a:r>
              <a:rPr lang="zh-CN" altLang="en-US" smtClean="0">
                <a:ea typeface="宋体" charset="-122"/>
              </a:rPr>
              <a:t>的</a:t>
            </a:r>
            <a:r>
              <a:rPr lang="en-US" altLang="zh-CN" smtClean="0">
                <a:ea typeface="宋体" charset="-122"/>
              </a:rPr>
              <a:t>seq(</a:t>
            </a:r>
            <a:r>
              <a:rPr lang="zh-CN" altLang="en-US" smtClean="0">
                <a:ea typeface="宋体" charset="-122"/>
              </a:rPr>
              <a:t>用户自己设置</a:t>
            </a:r>
            <a:r>
              <a:rPr lang="en-US" altLang="zh-CN" smtClean="0">
                <a:ea typeface="宋体" charset="-122"/>
              </a:rPr>
              <a:t>)</a:t>
            </a:r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109A58-E10B-4663-8628-AD94A6756C67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7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7B5CC6-B06A-43ED-BD7A-203EF162CBBC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7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655026-4B0E-4F90-988C-634405E5C159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8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DFFA74-6865-42AF-B6B4-184ED1A6D70B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8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63525" indent="-263525">
              <a:lnSpc>
                <a:spcPct val="90000"/>
              </a:lnSpc>
              <a:buFontTx/>
              <a:buChar char="•"/>
            </a:pPr>
            <a:r>
              <a:rPr lang="zh-CN" altLang="en-US" smtClean="0">
                <a:solidFill>
                  <a:srgbClr val="FFFF00"/>
                </a:solidFill>
                <a:ea typeface="宋体" charset="-122"/>
              </a:rPr>
              <a:t>客户端的应用进程与服务器端的应用进程就可以使用这个连接，进行全双工的字节流传输。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88BE5-EDF1-4871-9DA2-CC7FD50A2E4F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9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DC98D9-1680-43B3-B4EB-C0462B38F6D4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9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63525" indent="-263525">
              <a:lnSpc>
                <a:spcPct val="90000"/>
              </a:lnSpc>
              <a:buFontTx/>
              <a:buChar char="•"/>
            </a:pPr>
            <a:r>
              <a:rPr lang="zh-CN" altLang="en-US" smtClean="0">
                <a:solidFill>
                  <a:srgbClr val="FFFF00"/>
                </a:solidFill>
                <a:ea typeface="宋体" charset="-122"/>
              </a:rPr>
              <a:t>客户端的应用进程与服务器端的应用进程就可以使用这个连接，进行全双工的字节流传输。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800" b="1" smtClean="0">
                <a:solidFill>
                  <a:srgbClr val="2D2DB9"/>
                </a:solidFill>
                <a:ea typeface="宋体" charset="-122"/>
              </a:rPr>
              <a:t>TCP</a:t>
            </a:r>
            <a:r>
              <a:rPr lang="zh-CN" altLang="en-US" sz="800" b="1" smtClean="0">
                <a:solidFill>
                  <a:srgbClr val="2D2DB9"/>
                </a:solidFill>
                <a:ea typeface="宋体" charset="-122"/>
              </a:rPr>
              <a:t>传输连接的释放过程很复杂，客户端与服务器端都可以主动提出释放连接请求；</a:t>
            </a:r>
            <a:r>
              <a:rPr kumimoji="0" lang="zh-CN" altLang="en-US" b="1" smtClean="0">
                <a:solidFill>
                  <a:srgbClr val="2D2DB9"/>
                </a:solidFill>
                <a:ea typeface="宋体" charset="-122"/>
              </a:rPr>
              <a:t>客户端主动提出请求的连接释放有</a:t>
            </a:r>
            <a:r>
              <a:rPr kumimoji="0" lang="en-US" altLang="zh-CN" b="1" smtClean="0">
                <a:solidFill>
                  <a:srgbClr val="2D2DB9"/>
                </a:solidFill>
                <a:ea typeface="宋体" charset="-122"/>
              </a:rPr>
              <a:t> </a:t>
            </a:r>
            <a:r>
              <a:rPr kumimoji="0" lang="en-US" b="1" smtClean="0">
                <a:solidFill>
                  <a:srgbClr val="2D2DB9"/>
                </a:solidFill>
                <a:ea typeface="宋体" charset="-122"/>
              </a:rPr>
              <a:t>“</a:t>
            </a:r>
            <a:r>
              <a:rPr kumimoji="0" lang="zh-CN" altLang="en-US" b="1" smtClean="0">
                <a:solidFill>
                  <a:srgbClr val="2D2DB9"/>
                </a:solidFill>
                <a:ea typeface="宋体" charset="-122"/>
              </a:rPr>
              <a:t>四次握手</a:t>
            </a:r>
            <a:r>
              <a:rPr kumimoji="0" lang="en-US" b="1" smtClean="0">
                <a:solidFill>
                  <a:srgbClr val="2D2DB9"/>
                </a:solidFill>
                <a:ea typeface="宋体" charset="-122"/>
              </a:rPr>
              <a:t>”</a:t>
            </a:r>
            <a:r>
              <a:rPr kumimoji="0" lang="zh-CN" altLang="en-US" b="1" smtClean="0">
                <a:solidFill>
                  <a:srgbClr val="2D2DB9"/>
                </a:solidFill>
                <a:ea typeface="宋体" charset="-122"/>
              </a:rPr>
              <a:t> 的过程。</a:t>
            </a:r>
            <a:r>
              <a:rPr kumimoji="0" lang="zh-CN" altLang="en-US" smtClean="0">
                <a:ea typeface="宋体" charset="-122"/>
              </a:rPr>
              <a:t> </a:t>
            </a:r>
            <a:endParaRPr lang="en-US" altLang="zh-CN" sz="800" b="1" smtClean="0">
              <a:solidFill>
                <a:srgbClr val="2D2DB9"/>
              </a:solidFill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89E4A9-BA2A-4181-AAF0-4AF7E8C8C765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11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036612-2804-465C-8BAC-CE9612278347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11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63525" indent="-263525">
              <a:buFontTx/>
              <a:buChar char="•"/>
            </a:pP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数据传输结束后，通信的双方都可释放连接。现在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A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的应用进程先向其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TCP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发出连接释放报文段，并停止再发送数据，主动关闭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TCP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连接。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4878A1-09D8-499F-A83A-EE99AB617C80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12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C4794A-EFF4-4525-975C-CAE3166FBC7E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12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63525" indent="-263525">
              <a:buFontTx/>
              <a:buChar char="•"/>
            </a:pP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TCP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服务器进程通知高层应用进程。从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A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到 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B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这个方向的连接就释放了，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TCP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连接处于</a:t>
            </a:r>
            <a:r>
              <a:rPr kumimoji="0" lang="zh-CN" altLang="en-US" b="1" smtClean="0">
                <a:solidFill>
                  <a:schemeClr val="accent2"/>
                </a:solidFill>
                <a:ea typeface="宋体" charset="-122"/>
              </a:rPr>
              <a:t>半关闭状态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。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B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若发送数据，</a:t>
            </a:r>
            <a:r>
              <a:rPr kumimoji="0" lang="en-US" altLang="zh-CN" b="1" smtClean="0">
                <a:solidFill>
                  <a:srgbClr val="0000CC"/>
                </a:solidFill>
                <a:ea typeface="宋体" charset="-122"/>
              </a:rPr>
              <a:t>A </a:t>
            </a:r>
            <a:r>
              <a:rPr kumimoji="0" lang="zh-CN" altLang="en-US" b="1" smtClean="0">
                <a:solidFill>
                  <a:srgbClr val="0000CC"/>
                </a:solidFill>
                <a:ea typeface="宋体" charset="-122"/>
              </a:rPr>
              <a:t>仍要接收。</a:t>
            </a:r>
          </a:p>
          <a:p>
            <a:pPr marL="263525" indent="-263525">
              <a:buFontTx/>
              <a:buChar char="•"/>
            </a:pPr>
            <a:endParaRPr kumimoji="0" lang="zh-CN" altLang="en-US" b="1" smtClean="0">
              <a:solidFill>
                <a:srgbClr val="0000CC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598613"/>
            <a:ext cx="6243654" cy="1045369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5834" y="2916238"/>
            <a:ext cx="4914912" cy="1013628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mtClean="0"/>
            </a:lvl1pPr>
          </a:lstStyle>
          <a:p>
            <a:pPr>
              <a:defRPr/>
            </a:pPr>
            <a:fld id="{A4AE5FB2-F9A8-43A7-B537-62C2845D0C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6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6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mtClean="0"/>
            </a:lvl1pPr>
          </a:lstStyle>
          <a:p>
            <a:pPr>
              <a:defRPr/>
            </a:pPr>
            <a:fld id="{D7C52726-DB29-415D-88D4-1AE8D07EF9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7164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mtClean="0"/>
            </a:lvl1pPr>
          </a:lstStyle>
          <a:p>
            <a:pPr>
              <a:defRPr/>
            </a:pPr>
            <a:fld id="{CEB97EAA-E1D5-49D1-BD2E-E713F1A08B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86528"/>
            <a:ext cx="6429420" cy="857250"/>
          </a:xfrm>
        </p:spPr>
        <p:txBody>
          <a:bodyPr/>
          <a:lstStyle>
            <a:lvl1pPr algn="l"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86660"/>
            <a:ext cx="6429420" cy="3087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mtClean="0"/>
            </a:lvl1pPr>
          </a:lstStyle>
          <a:p>
            <a:pPr>
              <a:defRPr/>
            </a:pPr>
            <a:fld id="{11060C70-94EC-48DB-B7FC-069CC2F58C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mtClean="0"/>
            </a:lvl1pPr>
          </a:lstStyle>
          <a:p>
            <a:pPr>
              <a:defRPr/>
            </a:pPr>
            <a:fld id="{DCF25529-7F36-421E-B00E-0F5BB7D47B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mtClean="0"/>
            </a:lvl1pPr>
          </a:lstStyle>
          <a:p>
            <a:pPr>
              <a:defRPr/>
            </a:pPr>
            <a:fld id="{FC067A56-0A5C-4F01-8DB7-5A6652B734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19E8AD98-0A88-49EC-9B96-F1CA14D5D0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mtClean="0"/>
            </a:lvl1pPr>
          </a:lstStyle>
          <a:p>
            <a:pPr>
              <a:defRPr/>
            </a:pPr>
            <a:fld id="{05E3A7D3-D3AA-4F6C-9DB6-7C684A8FFC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9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mtClean="0"/>
            </a:lvl1pPr>
          </a:lstStyle>
          <a:p>
            <a:pPr>
              <a:defRPr/>
            </a:pPr>
            <a:fld id="{CF1DBD8C-71DE-4CA5-AA19-C188954548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87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3365500" y="2143125"/>
            <a:ext cx="4564063" cy="1020763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dirty="0">
              <a:solidFill>
                <a:srgbClr val="003366"/>
              </a:solidFill>
            </a:endParaRPr>
          </a:p>
        </p:txBody>
      </p:sp>
      <p:sp>
        <p:nvSpPr>
          <p:cNvPr id="15362" name="副标题 2"/>
          <p:cNvSpPr>
            <a:spLocks noGrp="1"/>
          </p:cNvSpPr>
          <p:nvPr>
            <p:ph type="body" idx="1"/>
          </p:nvPr>
        </p:nvSpPr>
        <p:spPr>
          <a:xfrm>
            <a:off x="942975" y="3573463"/>
            <a:ext cx="7772400" cy="1125537"/>
          </a:xfrm>
        </p:spPr>
        <p:txBody>
          <a:bodyPr/>
          <a:lstStyle/>
          <a:p>
            <a:pPr algn="ctr"/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algn="ctr"/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内容占位符 2"/>
          <p:cNvSpPr>
            <a:spLocks noGrp="1"/>
          </p:cNvSpPr>
          <p:nvPr>
            <p:ph idx="4294967295"/>
          </p:nvPr>
        </p:nvSpPr>
        <p:spPr>
          <a:xfrm>
            <a:off x="468313" y="773113"/>
            <a:ext cx="7920037" cy="12239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二、</a:t>
            </a:r>
            <a:r>
              <a:rPr lang="en-US" altLang="zh-CN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TCP</a:t>
            </a:r>
            <a:r>
              <a:rPr lang="zh-CN" altLang="en-US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连接释放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8098"/>
            <a:ext cx="5176844" cy="3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77"/>
          <p:cNvGrpSpPr>
            <a:grpSpLocks/>
          </p:cNvGrpSpPr>
          <p:nvPr/>
        </p:nvGrpSpPr>
        <p:grpSpPr bwMode="auto">
          <a:xfrm>
            <a:off x="2087563" y="2490011"/>
            <a:ext cx="2413316" cy="2582863"/>
            <a:chOff x="1474" y="1888"/>
            <a:chExt cx="2065" cy="2432"/>
          </a:xfrm>
        </p:grpSpPr>
        <p:sp>
          <p:nvSpPr>
            <p:cNvPr id="51203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04" name="Line 76"/>
            <p:cNvSpPr>
              <a:spLocks noChangeShapeType="1"/>
            </p:cNvSpPr>
            <p:nvPr/>
          </p:nvSpPr>
          <p:spPr bwMode="auto">
            <a:xfrm>
              <a:off x="3539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18347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用四次握手释放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51256" name="Group 56"/>
          <p:cNvGrpSpPr>
            <a:grpSpLocks/>
          </p:cNvGrpSpPr>
          <p:nvPr/>
        </p:nvGrpSpPr>
        <p:grpSpPr bwMode="auto">
          <a:xfrm>
            <a:off x="2160588" y="2426511"/>
            <a:ext cx="2559050" cy="503238"/>
            <a:chOff x="1361" y="1484"/>
            <a:chExt cx="1612" cy="317"/>
          </a:xfrm>
        </p:grpSpPr>
        <p:sp>
          <p:nvSpPr>
            <p:cNvPr id="51206" name="Rectangle 25"/>
            <p:cNvSpPr>
              <a:spLocks noChangeArrowheads="1"/>
            </p:cNvSpPr>
            <p:nvPr/>
          </p:nvSpPr>
          <p:spPr bwMode="auto">
            <a:xfrm rot="507053">
              <a:off x="1631" y="1484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>
                  <a:solidFill>
                    <a:srgbClr val="0000CC"/>
                  </a:solidFill>
                </a:rPr>
                <a:t>FIN = 1, seq = u</a:t>
              </a:r>
            </a:p>
          </p:txBody>
        </p:sp>
        <p:sp>
          <p:nvSpPr>
            <p:cNvPr id="51207" name="Line 28"/>
            <p:cNvSpPr>
              <a:spLocks noChangeShapeType="1"/>
            </p:cNvSpPr>
            <p:nvPr/>
          </p:nvSpPr>
          <p:spPr bwMode="auto">
            <a:xfrm>
              <a:off x="1361" y="1561"/>
              <a:ext cx="1474" cy="24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12" name="Rectangle 44"/>
          <p:cNvSpPr>
            <a:spLocks noChangeArrowheads="1"/>
          </p:cNvSpPr>
          <p:nvPr/>
        </p:nvSpPr>
        <p:spPr bwMode="auto">
          <a:xfrm>
            <a:off x="427130" y="1857387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关闭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51213" name="Freeform 46"/>
          <p:cNvSpPr>
            <a:spLocks/>
          </p:cNvSpPr>
          <p:nvPr/>
        </p:nvSpPr>
        <p:spPr bwMode="auto">
          <a:xfrm>
            <a:off x="428595" y="1785161"/>
            <a:ext cx="1035079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1216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6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Rectangle 55"/>
          <p:cNvSpPr>
            <a:spLocks noChangeArrowheads="1"/>
          </p:cNvSpPr>
          <p:nvPr/>
        </p:nvSpPr>
        <p:spPr bwMode="auto">
          <a:xfrm>
            <a:off x="1841500" y="1577199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51219" name="Rectangle 56"/>
          <p:cNvSpPr>
            <a:spLocks noChangeArrowheads="1"/>
          </p:cNvSpPr>
          <p:nvPr/>
        </p:nvSpPr>
        <p:spPr bwMode="auto">
          <a:xfrm>
            <a:off x="4429124" y="157719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sp>
        <p:nvSpPr>
          <p:cNvPr id="51220" name="Rectangle 57"/>
          <p:cNvSpPr>
            <a:spLocks noChangeArrowheads="1"/>
          </p:cNvSpPr>
          <p:nvPr/>
        </p:nvSpPr>
        <p:spPr bwMode="auto">
          <a:xfrm>
            <a:off x="1336675" y="1158099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客户</a:t>
            </a:r>
          </a:p>
        </p:txBody>
      </p:sp>
      <p:sp>
        <p:nvSpPr>
          <p:cNvPr id="51221" name="Rectangle 58"/>
          <p:cNvSpPr>
            <a:spLocks noChangeArrowheads="1"/>
          </p:cNvSpPr>
          <p:nvPr/>
        </p:nvSpPr>
        <p:spPr bwMode="auto">
          <a:xfrm>
            <a:off x="4478336" y="1158099"/>
            <a:ext cx="866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服务器</a:t>
            </a:r>
          </a:p>
        </p:txBody>
      </p:sp>
      <p:grpSp>
        <p:nvGrpSpPr>
          <p:cNvPr id="51241" name="Group 15"/>
          <p:cNvGrpSpPr>
            <a:grpSpLocks/>
          </p:cNvGrpSpPr>
          <p:nvPr/>
        </p:nvGrpSpPr>
        <p:grpSpPr bwMode="auto">
          <a:xfrm>
            <a:off x="4441824" y="1975661"/>
            <a:ext cx="993775" cy="979488"/>
            <a:chOff x="4110" y="3564"/>
            <a:chExt cx="626" cy="701"/>
          </a:xfrm>
        </p:grpSpPr>
        <p:sp>
          <p:nvSpPr>
            <p:cNvPr id="2" name="Rectangle 16"/>
            <p:cNvSpPr>
              <a:spLocks noChangeArrowheads="1"/>
            </p:cNvSpPr>
            <p:nvPr/>
          </p:nvSpPr>
          <p:spPr bwMode="auto">
            <a:xfrm>
              <a:off x="4111" y="3564"/>
              <a:ext cx="621" cy="701"/>
            </a:xfrm>
            <a:prstGeom prst="rect">
              <a:avLst/>
            </a:prstGeom>
            <a:solidFill>
              <a:srgbClr val="CCFF99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1243" name="Rectangle 17"/>
            <p:cNvSpPr>
              <a:spLocks noChangeArrowheads="1"/>
            </p:cNvSpPr>
            <p:nvPr/>
          </p:nvSpPr>
          <p:spPr bwMode="auto">
            <a:xfrm>
              <a:off x="4110" y="3708"/>
              <a:ext cx="626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ESTAB-</a:t>
              </a:r>
            </a:p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LISHED</a:t>
              </a:r>
            </a:p>
          </p:txBody>
        </p:sp>
      </p:grpSp>
      <p:grpSp>
        <p:nvGrpSpPr>
          <p:cNvPr id="51244" name="Group 18"/>
          <p:cNvGrpSpPr>
            <a:grpSpLocks/>
          </p:cNvGrpSpPr>
          <p:nvPr/>
        </p:nvGrpSpPr>
        <p:grpSpPr bwMode="auto">
          <a:xfrm>
            <a:off x="971551" y="1857387"/>
            <a:ext cx="4672020" cy="146849"/>
            <a:chOff x="1020" y="481"/>
            <a:chExt cx="4037" cy="46"/>
          </a:xfrm>
        </p:grpSpPr>
        <p:sp>
          <p:nvSpPr>
            <p:cNvPr id="51245" name="Line 19"/>
            <p:cNvSpPr>
              <a:spLocks noChangeShapeType="1"/>
            </p:cNvSpPr>
            <p:nvPr/>
          </p:nvSpPr>
          <p:spPr bwMode="auto">
            <a:xfrm>
              <a:off x="1020" y="527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6" name="Line 20"/>
            <p:cNvSpPr>
              <a:spLocks noChangeShapeType="1"/>
            </p:cNvSpPr>
            <p:nvPr/>
          </p:nvSpPr>
          <p:spPr bwMode="auto">
            <a:xfrm>
              <a:off x="1020" y="481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1073150" y="1994711"/>
            <a:ext cx="985838" cy="504825"/>
          </a:xfrm>
          <a:prstGeom prst="rect">
            <a:avLst/>
          </a:prstGeom>
          <a:solidFill>
            <a:srgbClr val="CCFF99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51250" name="Rectangle 17"/>
          <p:cNvSpPr>
            <a:spLocks noChangeArrowheads="1"/>
          </p:cNvSpPr>
          <p:nvPr/>
        </p:nvSpPr>
        <p:spPr bwMode="auto">
          <a:xfrm>
            <a:off x="1071563" y="1991536"/>
            <a:ext cx="1071545" cy="532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ESTAB-</a:t>
            </a:r>
          </a:p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LISHED</a:t>
            </a:r>
          </a:p>
        </p:txBody>
      </p:sp>
      <p:sp>
        <p:nvSpPr>
          <p:cNvPr id="51251" name="AutoShape 5"/>
          <p:cNvSpPr>
            <a:spLocks noChangeArrowheads="1"/>
          </p:cNvSpPr>
          <p:nvPr/>
        </p:nvSpPr>
        <p:spPr bwMode="auto">
          <a:xfrm>
            <a:off x="2071670" y="2139174"/>
            <a:ext cx="2384425" cy="188912"/>
          </a:xfrm>
          <a:prstGeom prst="leftRightArrow">
            <a:avLst>
              <a:gd name="adj1" fmla="val 55880"/>
              <a:gd name="adj2" fmla="val 144684"/>
            </a:avLst>
          </a:prstGeom>
          <a:solidFill>
            <a:schemeClr val="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51252" name="Rectangle 40"/>
          <p:cNvSpPr>
            <a:spLocks noChangeArrowheads="1"/>
          </p:cNvSpPr>
          <p:nvPr/>
        </p:nvSpPr>
        <p:spPr bwMode="auto">
          <a:xfrm>
            <a:off x="2706670" y="2024874"/>
            <a:ext cx="1133475" cy="401637"/>
          </a:xfrm>
          <a:prstGeom prst="rect">
            <a:avLst/>
          </a:prstGeom>
          <a:solidFill>
            <a:srgbClr val="CCECFF"/>
          </a:solidFill>
          <a:ln w="38100" cmpd="dbl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>
                <a:solidFill>
                  <a:srgbClr val="0000CC"/>
                </a:solidFill>
                <a:ea typeface="黑体" pitchFamily="2" charset="-122"/>
              </a:rPr>
              <a:t>数据传送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428596" y="3286147"/>
            <a:ext cx="5143536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b="0" u="none" dirty="0">
                <a:solidFill>
                  <a:srgbClr val="FFFF00"/>
                </a:solidFill>
              </a:rPr>
              <a:t>A </a:t>
            </a:r>
            <a:r>
              <a:rPr lang="zh-CN" altLang="en-US" sz="2000" b="0" u="none" dirty="0">
                <a:solidFill>
                  <a:srgbClr val="FFFF00"/>
                </a:solidFill>
              </a:rPr>
              <a:t>把连接释放报文段头部的 </a:t>
            </a:r>
            <a:r>
              <a:rPr lang="en-US" altLang="zh-CN" sz="2000" b="0" u="none" dirty="0">
                <a:solidFill>
                  <a:srgbClr val="FFFF00"/>
                </a:solidFill>
              </a:rPr>
              <a:t>FIN = 1</a:t>
            </a:r>
            <a:r>
              <a:rPr lang="zh-CN" altLang="en-US" sz="2000" b="0" u="none" dirty="0">
                <a:solidFill>
                  <a:srgbClr val="FFFF00"/>
                </a:solidFill>
              </a:rPr>
              <a:t>，其序号</a:t>
            </a:r>
            <a:r>
              <a:rPr lang="en-US" altLang="zh-CN" sz="2000" b="0" u="none" dirty="0" err="1">
                <a:solidFill>
                  <a:srgbClr val="FFFF00"/>
                </a:solidFill>
              </a:rPr>
              <a:t>seq</a:t>
            </a:r>
            <a:r>
              <a:rPr lang="en-US" altLang="zh-CN" sz="2000" b="0" u="none" dirty="0">
                <a:solidFill>
                  <a:srgbClr val="FFFF00"/>
                </a:solidFill>
              </a:rPr>
              <a:t> = u</a:t>
            </a:r>
            <a:r>
              <a:rPr lang="zh-CN" altLang="en-US" sz="2000" b="0" u="none" dirty="0">
                <a:solidFill>
                  <a:srgbClr val="FFFF00"/>
                </a:solidFill>
              </a:rPr>
              <a:t>，等待 </a:t>
            </a:r>
            <a:r>
              <a:rPr lang="en-US" altLang="zh-CN" sz="2000" b="0" u="none" dirty="0">
                <a:solidFill>
                  <a:srgbClr val="FFFF00"/>
                </a:solidFill>
              </a:rPr>
              <a:t>B </a:t>
            </a:r>
            <a:r>
              <a:rPr lang="zh-CN" altLang="en-US" sz="2000" b="0" u="none" dirty="0">
                <a:solidFill>
                  <a:srgbClr val="FFFF00"/>
                </a:solidFill>
              </a:rPr>
              <a:t>的确认。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89785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用四次握手释放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55327" name="Group 31"/>
          <p:cNvGrpSpPr>
            <a:grpSpLocks/>
          </p:cNvGrpSpPr>
          <p:nvPr/>
        </p:nvGrpSpPr>
        <p:grpSpPr bwMode="auto">
          <a:xfrm>
            <a:off x="1535115" y="2775735"/>
            <a:ext cx="2965450" cy="442913"/>
            <a:chOff x="967" y="1842"/>
            <a:chExt cx="1868" cy="279"/>
          </a:xfrm>
        </p:grpSpPr>
        <p:sp>
          <p:nvSpPr>
            <p:cNvPr id="55325" name="Rectangle 12"/>
            <p:cNvSpPr>
              <a:spLocks noChangeArrowheads="1"/>
            </p:cNvSpPr>
            <p:nvPr/>
          </p:nvSpPr>
          <p:spPr bwMode="auto">
            <a:xfrm rot="21258518" flipH="1">
              <a:off x="967" y="1842"/>
              <a:ext cx="181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v,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= u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  <a:endParaRPr kumimoji="1" lang="en-US" altLang="zh-CN" sz="18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  <p:sp>
          <p:nvSpPr>
            <p:cNvPr id="55326" name="Line 13"/>
            <p:cNvSpPr>
              <a:spLocks noChangeShapeType="1"/>
            </p:cNvSpPr>
            <p:nvPr/>
          </p:nvSpPr>
          <p:spPr bwMode="auto">
            <a:xfrm flipH="1">
              <a:off x="1338" y="1981"/>
              <a:ext cx="1497" cy="14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5330" name="Group 34"/>
          <p:cNvGrpSpPr>
            <a:grpSpLocks/>
          </p:cNvGrpSpPr>
          <p:nvPr/>
        </p:nvGrpSpPr>
        <p:grpSpPr bwMode="auto">
          <a:xfrm>
            <a:off x="4429124" y="1632735"/>
            <a:ext cx="1871663" cy="1412875"/>
            <a:chOff x="3288" y="1122"/>
            <a:chExt cx="1179" cy="890"/>
          </a:xfrm>
        </p:grpSpPr>
        <p:sp>
          <p:nvSpPr>
            <p:cNvPr id="793645" name="Freeform 45"/>
            <p:cNvSpPr>
              <a:spLocks/>
            </p:cNvSpPr>
            <p:nvPr/>
          </p:nvSpPr>
          <p:spPr bwMode="auto">
            <a:xfrm>
              <a:off x="3787" y="1122"/>
              <a:ext cx="361" cy="725"/>
            </a:xfrm>
            <a:custGeom>
              <a:avLst/>
              <a:gdLst>
                <a:gd name="T0" fmla="*/ 2147483647 w 451"/>
                <a:gd name="T1" fmla="*/ 2147483647 h 965"/>
                <a:gd name="T2" fmla="*/ 2147483647 w 451"/>
                <a:gd name="T3" fmla="*/ 2147483647 h 965"/>
                <a:gd name="T4" fmla="*/ 2147483647 w 451"/>
                <a:gd name="T5" fmla="*/ 2147483647 h 965"/>
                <a:gd name="T6" fmla="*/ 2147483647 w 451"/>
                <a:gd name="T7" fmla="*/ 2147483647 h 965"/>
                <a:gd name="T8" fmla="*/ 2147483647 w 451"/>
                <a:gd name="T9" fmla="*/ 2147483647 h 965"/>
                <a:gd name="T10" fmla="*/ 2147483647 w 451"/>
                <a:gd name="T11" fmla="*/ 2147483647 h 965"/>
                <a:gd name="T12" fmla="*/ 0 w 451"/>
                <a:gd name="T13" fmla="*/ 0 h 9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1"/>
                <a:gd name="T22" fmla="*/ 0 h 965"/>
                <a:gd name="T23" fmla="*/ 451 w 451"/>
                <a:gd name="T24" fmla="*/ 965 h 9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1" h="965">
                  <a:moveTo>
                    <a:pt x="100" y="965"/>
                  </a:moveTo>
                  <a:cubicBezTo>
                    <a:pt x="139" y="951"/>
                    <a:pt x="282" y="937"/>
                    <a:pt x="336" y="894"/>
                  </a:cubicBezTo>
                  <a:cubicBezTo>
                    <a:pt x="390" y="851"/>
                    <a:pt x="407" y="787"/>
                    <a:pt x="426" y="708"/>
                  </a:cubicBezTo>
                  <a:cubicBezTo>
                    <a:pt x="445" y="629"/>
                    <a:pt x="451" y="500"/>
                    <a:pt x="451" y="417"/>
                  </a:cubicBezTo>
                  <a:cubicBezTo>
                    <a:pt x="451" y="334"/>
                    <a:pt x="445" y="264"/>
                    <a:pt x="426" y="207"/>
                  </a:cubicBezTo>
                  <a:cubicBezTo>
                    <a:pt x="407" y="150"/>
                    <a:pt x="407" y="106"/>
                    <a:pt x="336" y="72"/>
                  </a:cubicBezTo>
                  <a:cubicBezTo>
                    <a:pt x="265" y="38"/>
                    <a:pt x="70" y="15"/>
                    <a:pt x="0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3646" name="Rectangle 46"/>
            <p:cNvSpPr>
              <a:spLocks noChangeArrowheads="1"/>
            </p:cNvSpPr>
            <p:nvPr/>
          </p:nvSpPr>
          <p:spPr bwMode="auto">
            <a:xfrm>
              <a:off x="3288" y="1802"/>
              <a:ext cx="117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600" b="0" u="none" dirty="0">
                  <a:solidFill>
                    <a:srgbClr val="0000CC"/>
                  </a:solidFill>
                  <a:ea typeface="黑体" pitchFamily="2" charset="-122"/>
                </a:rPr>
                <a:t>通知应用进程</a:t>
              </a:r>
            </a:p>
          </p:txBody>
        </p:sp>
      </p:grpSp>
      <p:grpSp>
        <p:nvGrpSpPr>
          <p:cNvPr id="33" name="Group 77"/>
          <p:cNvGrpSpPr>
            <a:grpSpLocks/>
          </p:cNvGrpSpPr>
          <p:nvPr/>
        </p:nvGrpSpPr>
        <p:grpSpPr bwMode="auto">
          <a:xfrm>
            <a:off x="2087563" y="2270910"/>
            <a:ext cx="2413316" cy="2582863"/>
            <a:chOff x="1474" y="1888"/>
            <a:chExt cx="2065" cy="2432"/>
          </a:xfrm>
        </p:grpSpPr>
        <p:sp>
          <p:nvSpPr>
            <p:cNvPr id="34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76"/>
            <p:cNvSpPr>
              <a:spLocks noChangeShapeType="1"/>
            </p:cNvSpPr>
            <p:nvPr/>
          </p:nvSpPr>
          <p:spPr bwMode="auto">
            <a:xfrm>
              <a:off x="3539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2160588" y="2207410"/>
            <a:ext cx="2559050" cy="503238"/>
            <a:chOff x="1361" y="1484"/>
            <a:chExt cx="1612" cy="317"/>
          </a:xfrm>
        </p:grpSpPr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 rot="507053">
              <a:off x="1631" y="1484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>
                  <a:solidFill>
                    <a:srgbClr val="0000CC"/>
                  </a:solidFill>
                </a:rPr>
                <a:t>FIN = 1, seq = u</a:t>
              </a:r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1361" y="1561"/>
              <a:ext cx="1474" cy="24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427130" y="1638286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关闭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40" name="Freeform 46"/>
          <p:cNvSpPr>
            <a:spLocks/>
          </p:cNvSpPr>
          <p:nvPr/>
        </p:nvSpPr>
        <p:spPr bwMode="auto">
          <a:xfrm>
            <a:off x="428595" y="1566060"/>
            <a:ext cx="1035079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1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358098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6" y="1358098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1841500" y="1358098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auto">
          <a:xfrm>
            <a:off x="4429124" y="1358098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4441824" y="1756560"/>
            <a:ext cx="993775" cy="979488"/>
            <a:chOff x="4110" y="3564"/>
            <a:chExt cx="626" cy="701"/>
          </a:xfrm>
        </p:grpSpPr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4111" y="3564"/>
              <a:ext cx="621" cy="701"/>
            </a:xfrm>
            <a:prstGeom prst="rect">
              <a:avLst/>
            </a:prstGeom>
            <a:solidFill>
              <a:srgbClr val="CCFF99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4110" y="3708"/>
              <a:ext cx="626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ESTAB-</a:t>
              </a:r>
            </a:p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LISHED</a:t>
              </a:r>
            </a:p>
          </p:txBody>
        </p:sp>
      </p:grpSp>
      <p:grpSp>
        <p:nvGrpSpPr>
          <p:cNvPr id="49" name="Group 18"/>
          <p:cNvGrpSpPr>
            <a:grpSpLocks/>
          </p:cNvGrpSpPr>
          <p:nvPr/>
        </p:nvGrpSpPr>
        <p:grpSpPr bwMode="auto">
          <a:xfrm>
            <a:off x="971551" y="1638286"/>
            <a:ext cx="4672020" cy="146849"/>
            <a:chOff x="1020" y="481"/>
            <a:chExt cx="4037" cy="46"/>
          </a:xfrm>
        </p:grpSpPr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1020" y="527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1020" y="481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1073150" y="1775610"/>
            <a:ext cx="985838" cy="504825"/>
          </a:xfrm>
          <a:prstGeom prst="rect">
            <a:avLst/>
          </a:prstGeom>
          <a:solidFill>
            <a:srgbClr val="CCFF99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1071563" y="1772435"/>
            <a:ext cx="1071545" cy="532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ESTAB-</a:t>
            </a:r>
          </a:p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LISHED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071670" y="1920073"/>
            <a:ext cx="2384425" cy="188912"/>
          </a:xfrm>
          <a:prstGeom prst="leftRightArrow">
            <a:avLst>
              <a:gd name="adj1" fmla="val 55880"/>
              <a:gd name="adj2" fmla="val 144684"/>
            </a:avLst>
          </a:prstGeom>
          <a:solidFill>
            <a:schemeClr val="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55" name="Rectangle 40"/>
          <p:cNvSpPr>
            <a:spLocks noChangeArrowheads="1"/>
          </p:cNvSpPr>
          <p:nvPr/>
        </p:nvSpPr>
        <p:spPr bwMode="auto">
          <a:xfrm>
            <a:off x="2706670" y="1805773"/>
            <a:ext cx="1133475" cy="401637"/>
          </a:xfrm>
          <a:prstGeom prst="rect">
            <a:avLst/>
          </a:prstGeom>
          <a:solidFill>
            <a:srgbClr val="CCECFF"/>
          </a:solidFill>
          <a:ln w="38100" cmpd="dbl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>
                <a:solidFill>
                  <a:srgbClr val="0000CC"/>
                </a:solidFill>
                <a:ea typeface="黑体" pitchFamily="2" charset="-122"/>
              </a:rPr>
              <a:t>数据传送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428596" y="3286924"/>
            <a:ext cx="5572164" cy="164941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000" b="0" u="none" dirty="0">
                <a:solidFill>
                  <a:srgbClr val="FFFF00"/>
                </a:solidFill>
              </a:rPr>
              <a:t>B </a:t>
            </a:r>
            <a:r>
              <a:rPr lang="zh-CN" altLang="en-US" sz="2000" b="0" u="none" dirty="0">
                <a:solidFill>
                  <a:srgbClr val="FFFF00"/>
                </a:solidFill>
              </a:rPr>
              <a:t>发出确认，确认号 </a:t>
            </a:r>
            <a:r>
              <a:rPr lang="en-US" altLang="zh-CN" sz="2000" b="0" u="none" dirty="0" err="1">
                <a:solidFill>
                  <a:srgbClr val="FFFF00"/>
                </a:solidFill>
              </a:rPr>
              <a:t>ack</a:t>
            </a:r>
            <a:r>
              <a:rPr lang="en-US" altLang="zh-CN" sz="2000" b="0" u="none" dirty="0">
                <a:solidFill>
                  <a:srgbClr val="FFFF00"/>
                </a:solidFill>
              </a:rPr>
              <a:t> = u </a:t>
            </a:r>
            <a:r>
              <a:rPr lang="en-US" altLang="zh-CN" sz="2000" b="0" u="none" dirty="0">
                <a:solidFill>
                  <a:srgbClr val="FFFF00"/>
                </a:solidFill>
                <a:sym typeface="Symbol" pitchFamily="18" charset="2"/>
              </a:rPr>
              <a:t></a:t>
            </a:r>
            <a:r>
              <a:rPr lang="en-US" altLang="zh-CN" sz="2000" b="0" u="none" dirty="0">
                <a:solidFill>
                  <a:srgbClr val="FFFF00"/>
                </a:solidFill>
              </a:rPr>
              <a:t> 1</a:t>
            </a:r>
            <a:r>
              <a:rPr lang="zh-CN" altLang="en-US" sz="2000" b="0" u="none" dirty="0">
                <a:solidFill>
                  <a:srgbClr val="FFFF00"/>
                </a:solidFill>
              </a:rPr>
              <a:t>，自己的序号 </a:t>
            </a:r>
            <a:r>
              <a:rPr lang="en-US" altLang="zh-CN" sz="2000" b="0" u="none" dirty="0" err="1">
                <a:solidFill>
                  <a:srgbClr val="FFFF00"/>
                </a:solidFill>
              </a:rPr>
              <a:t>seq</a:t>
            </a:r>
            <a:r>
              <a:rPr lang="en-US" altLang="zh-CN" sz="2000" b="0" u="none" dirty="0">
                <a:solidFill>
                  <a:srgbClr val="FFFF00"/>
                </a:solidFill>
              </a:rPr>
              <a:t> = v</a:t>
            </a:r>
            <a:r>
              <a:rPr lang="zh-CN" altLang="en-US" sz="2000" b="0" u="none" dirty="0">
                <a:solidFill>
                  <a:srgbClr val="FFFF00"/>
                </a:solidFill>
              </a:rPr>
              <a:t>。 </a:t>
            </a:r>
            <a:r>
              <a:rPr lang="en-US" altLang="zh-CN" sz="2000" b="0" u="none" dirty="0">
                <a:solidFill>
                  <a:srgbClr val="FFFF00"/>
                </a:solidFill>
              </a:rPr>
              <a:t>TCP </a:t>
            </a:r>
            <a:r>
              <a:rPr lang="zh-CN" altLang="en-US" sz="2000" b="0" u="none" dirty="0">
                <a:solidFill>
                  <a:srgbClr val="FFFF00"/>
                </a:solidFill>
              </a:rPr>
              <a:t>服务器进程通知高层应用进程。从 </a:t>
            </a:r>
            <a:r>
              <a:rPr lang="en-US" altLang="zh-CN" sz="2000" b="0" u="none" dirty="0">
                <a:solidFill>
                  <a:srgbClr val="FFFF00"/>
                </a:solidFill>
              </a:rPr>
              <a:t>A </a:t>
            </a:r>
            <a:r>
              <a:rPr lang="zh-CN" altLang="en-US" sz="2000" b="0" u="none" dirty="0">
                <a:solidFill>
                  <a:srgbClr val="FFFF00"/>
                </a:solidFill>
              </a:rPr>
              <a:t>到 </a:t>
            </a:r>
            <a:r>
              <a:rPr lang="en-US" altLang="zh-CN" sz="2000" b="0" u="none" dirty="0">
                <a:solidFill>
                  <a:srgbClr val="FFFF00"/>
                </a:solidFill>
              </a:rPr>
              <a:t>B </a:t>
            </a:r>
            <a:r>
              <a:rPr lang="zh-CN" altLang="en-US" sz="2000" b="0" u="none" dirty="0">
                <a:solidFill>
                  <a:srgbClr val="FFFF00"/>
                </a:solidFill>
              </a:rPr>
              <a:t>这个方向的连接就释放了，</a:t>
            </a:r>
            <a:r>
              <a:rPr lang="en-US" altLang="zh-CN" sz="2000" b="0" u="none" dirty="0">
                <a:solidFill>
                  <a:srgbClr val="FFFF00"/>
                </a:solidFill>
              </a:rPr>
              <a:t>TCP </a:t>
            </a:r>
            <a:r>
              <a:rPr lang="zh-CN" altLang="en-US" sz="2000" b="0" u="none" dirty="0">
                <a:solidFill>
                  <a:srgbClr val="FFFF00"/>
                </a:solidFill>
              </a:rPr>
              <a:t>连接处于 </a:t>
            </a:r>
            <a:r>
              <a:rPr lang="zh-CN" altLang="en-US" sz="2000" b="0" i="1" u="none" dirty="0">
                <a:solidFill>
                  <a:srgbClr val="FFFF00"/>
                </a:solidFill>
              </a:rPr>
              <a:t>半关闭状态 </a:t>
            </a:r>
            <a:r>
              <a:rPr lang="zh-CN" altLang="en-US" sz="2000" b="0" u="none" dirty="0">
                <a:solidFill>
                  <a:srgbClr val="FFFF00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746125"/>
            <a:ext cx="4556125" cy="396875"/>
          </a:xfrm>
          <a:noFill/>
          <a:ln/>
        </p:spPr>
        <p:txBody>
          <a:bodyPr anchor="b"/>
          <a:lstStyle/>
          <a:p>
            <a:pPr marL="342900" indent="-342900" algn="l">
              <a:defRPr/>
            </a:pP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89785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用四次握手释放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57384" name="Group 40"/>
          <p:cNvGrpSpPr>
            <a:grpSpLocks/>
          </p:cNvGrpSpPr>
          <p:nvPr/>
        </p:nvGrpSpPr>
        <p:grpSpPr bwMode="auto">
          <a:xfrm>
            <a:off x="1365227" y="3649666"/>
            <a:ext cx="3773487" cy="508000"/>
            <a:chOff x="1161" y="2299"/>
            <a:chExt cx="2377" cy="320"/>
          </a:xfrm>
        </p:grpSpPr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 flipH="1">
              <a:off x="1639" y="2431"/>
              <a:ext cx="1497" cy="188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81" name="Rectangle 16"/>
            <p:cNvSpPr>
              <a:spLocks noChangeArrowheads="1"/>
            </p:cNvSpPr>
            <p:nvPr/>
          </p:nvSpPr>
          <p:spPr bwMode="auto">
            <a:xfrm rot="21062867" flipH="1">
              <a:off x="1161" y="2299"/>
              <a:ext cx="237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FIN = 1, 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w,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= u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  <a:endParaRPr kumimoji="1" lang="en-US" altLang="zh-CN" sz="18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</p:grpSp>
      <p:grpSp>
        <p:nvGrpSpPr>
          <p:cNvPr id="57383" name="Group 39"/>
          <p:cNvGrpSpPr>
            <a:grpSpLocks/>
          </p:cNvGrpSpPr>
          <p:nvPr/>
        </p:nvGrpSpPr>
        <p:grpSpPr bwMode="auto">
          <a:xfrm>
            <a:off x="2214546" y="3215486"/>
            <a:ext cx="1695450" cy="485775"/>
            <a:chOff x="1655" y="2074"/>
            <a:chExt cx="1068" cy="306"/>
          </a:xfrm>
        </p:grpSpPr>
        <p:sp>
          <p:nvSpPr>
            <p:cNvPr id="57379" name="AutoShape 5"/>
            <p:cNvSpPr>
              <a:spLocks noChangeArrowheads="1"/>
            </p:cNvSpPr>
            <p:nvPr/>
          </p:nvSpPr>
          <p:spPr bwMode="auto">
            <a:xfrm rot="-651552">
              <a:off x="1655" y="2268"/>
              <a:ext cx="426" cy="112"/>
            </a:xfrm>
            <a:prstGeom prst="leftArrow">
              <a:avLst>
                <a:gd name="adj1" fmla="val 53620"/>
                <a:gd name="adj2" fmla="val 159398"/>
              </a:avLst>
            </a:prstGeom>
            <a:solidFill>
              <a:schemeClr val="hlink"/>
            </a:solidFill>
            <a:ln w="12700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 b="0" u="none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7382" name="Rectangle 55"/>
            <p:cNvSpPr>
              <a:spLocks noChangeArrowheads="1"/>
            </p:cNvSpPr>
            <p:nvPr/>
          </p:nvSpPr>
          <p:spPr bwMode="auto">
            <a:xfrm rot="-628888">
              <a:off x="2009" y="2074"/>
              <a:ext cx="714" cy="253"/>
            </a:xfrm>
            <a:prstGeom prst="rect">
              <a:avLst/>
            </a:prstGeom>
            <a:solidFill>
              <a:srgbClr val="CCECFF"/>
            </a:solidFill>
            <a:ln w="38100" cmpd="dbl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800" b="0" u="none">
                  <a:solidFill>
                    <a:srgbClr val="0000CC"/>
                  </a:solidFill>
                  <a:ea typeface="黑体" pitchFamily="2" charset="-122"/>
                </a:rPr>
                <a:t>数据传送</a:t>
              </a:r>
            </a:p>
          </p:txBody>
        </p:sp>
      </p:grpSp>
      <p:grpSp>
        <p:nvGrpSpPr>
          <p:cNvPr id="57387" name="Group 43"/>
          <p:cNvGrpSpPr>
            <a:grpSpLocks/>
          </p:cNvGrpSpPr>
          <p:nvPr/>
        </p:nvGrpSpPr>
        <p:grpSpPr bwMode="auto">
          <a:xfrm>
            <a:off x="4714879" y="1572412"/>
            <a:ext cx="1292225" cy="1873250"/>
            <a:chOff x="3370" y="1076"/>
            <a:chExt cx="814" cy="1180"/>
          </a:xfrm>
        </p:grpSpPr>
        <p:sp>
          <p:nvSpPr>
            <p:cNvPr id="57385" name="Freeform 41"/>
            <p:cNvSpPr>
              <a:spLocks/>
            </p:cNvSpPr>
            <p:nvPr/>
          </p:nvSpPr>
          <p:spPr bwMode="auto">
            <a:xfrm>
              <a:off x="3685" y="1076"/>
              <a:ext cx="499" cy="1170"/>
            </a:xfrm>
            <a:custGeom>
              <a:avLst/>
              <a:gdLst>
                <a:gd name="T0" fmla="*/ 0 w 868"/>
                <a:gd name="T1" fmla="*/ 0 h 1493"/>
                <a:gd name="T2" fmla="*/ 2147483647 w 868"/>
                <a:gd name="T3" fmla="*/ 23231998 h 1493"/>
                <a:gd name="T4" fmla="*/ 2147483647 w 868"/>
                <a:gd name="T5" fmla="*/ 2147483647 h 1493"/>
                <a:gd name="T6" fmla="*/ 334225449 w 868"/>
                <a:gd name="T7" fmla="*/ 2147483647 h 1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8"/>
                <a:gd name="T13" fmla="*/ 0 h 1493"/>
                <a:gd name="T14" fmla="*/ 868 w 868"/>
                <a:gd name="T15" fmla="*/ 1493 h 1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8" h="1493">
                  <a:moveTo>
                    <a:pt x="0" y="0"/>
                  </a:moveTo>
                  <a:lnTo>
                    <a:pt x="868" y="7"/>
                  </a:lnTo>
                  <a:lnTo>
                    <a:pt x="868" y="1493"/>
                  </a:lnTo>
                  <a:lnTo>
                    <a:pt x="124" y="1493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6" name="Rectangle 42"/>
            <p:cNvSpPr>
              <a:spLocks noChangeArrowheads="1"/>
            </p:cNvSpPr>
            <p:nvPr/>
          </p:nvSpPr>
          <p:spPr bwMode="auto">
            <a:xfrm>
              <a:off x="3370" y="2027"/>
              <a:ext cx="76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800" b="0" u="none" dirty="0">
                  <a:solidFill>
                    <a:srgbClr val="0000CC"/>
                  </a:solidFill>
                  <a:ea typeface="黑体" pitchFamily="2" charset="-122"/>
                </a:rPr>
                <a:t>被动关闭</a:t>
              </a:r>
            </a:p>
          </p:txBody>
        </p:sp>
      </p:grp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1535115" y="2775735"/>
            <a:ext cx="2965450" cy="442913"/>
            <a:chOff x="967" y="1842"/>
            <a:chExt cx="1868" cy="279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 rot="21258518" flipH="1">
              <a:off x="967" y="1842"/>
              <a:ext cx="181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v,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= u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  <a:endParaRPr kumimoji="1" lang="en-US" altLang="zh-CN" sz="18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H="1">
              <a:off x="1338" y="1981"/>
              <a:ext cx="1497" cy="14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4429124" y="1632735"/>
            <a:ext cx="1871663" cy="1412875"/>
            <a:chOff x="3288" y="1122"/>
            <a:chExt cx="1179" cy="890"/>
          </a:xfrm>
        </p:grpSpPr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787" y="1122"/>
              <a:ext cx="361" cy="725"/>
            </a:xfrm>
            <a:custGeom>
              <a:avLst/>
              <a:gdLst>
                <a:gd name="T0" fmla="*/ 2147483647 w 451"/>
                <a:gd name="T1" fmla="*/ 2147483647 h 965"/>
                <a:gd name="T2" fmla="*/ 2147483647 w 451"/>
                <a:gd name="T3" fmla="*/ 2147483647 h 965"/>
                <a:gd name="T4" fmla="*/ 2147483647 w 451"/>
                <a:gd name="T5" fmla="*/ 2147483647 h 965"/>
                <a:gd name="T6" fmla="*/ 2147483647 w 451"/>
                <a:gd name="T7" fmla="*/ 2147483647 h 965"/>
                <a:gd name="T8" fmla="*/ 2147483647 w 451"/>
                <a:gd name="T9" fmla="*/ 2147483647 h 965"/>
                <a:gd name="T10" fmla="*/ 2147483647 w 451"/>
                <a:gd name="T11" fmla="*/ 2147483647 h 965"/>
                <a:gd name="T12" fmla="*/ 0 w 451"/>
                <a:gd name="T13" fmla="*/ 0 h 9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1"/>
                <a:gd name="T22" fmla="*/ 0 h 965"/>
                <a:gd name="T23" fmla="*/ 451 w 451"/>
                <a:gd name="T24" fmla="*/ 965 h 9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1" h="965">
                  <a:moveTo>
                    <a:pt x="100" y="965"/>
                  </a:moveTo>
                  <a:cubicBezTo>
                    <a:pt x="139" y="951"/>
                    <a:pt x="282" y="937"/>
                    <a:pt x="336" y="894"/>
                  </a:cubicBezTo>
                  <a:cubicBezTo>
                    <a:pt x="390" y="851"/>
                    <a:pt x="407" y="787"/>
                    <a:pt x="426" y="708"/>
                  </a:cubicBezTo>
                  <a:cubicBezTo>
                    <a:pt x="445" y="629"/>
                    <a:pt x="451" y="500"/>
                    <a:pt x="451" y="417"/>
                  </a:cubicBezTo>
                  <a:cubicBezTo>
                    <a:pt x="451" y="334"/>
                    <a:pt x="445" y="264"/>
                    <a:pt x="426" y="207"/>
                  </a:cubicBezTo>
                  <a:cubicBezTo>
                    <a:pt x="407" y="150"/>
                    <a:pt x="407" y="106"/>
                    <a:pt x="336" y="72"/>
                  </a:cubicBezTo>
                  <a:cubicBezTo>
                    <a:pt x="265" y="38"/>
                    <a:pt x="70" y="15"/>
                    <a:pt x="0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288" y="1802"/>
              <a:ext cx="117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600" b="0" u="none" dirty="0">
                  <a:solidFill>
                    <a:srgbClr val="0000CC"/>
                  </a:solidFill>
                  <a:ea typeface="黑体" pitchFamily="2" charset="-122"/>
                </a:rPr>
                <a:t>通知应用进程</a:t>
              </a:r>
            </a:p>
          </p:txBody>
        </p:sp>
      </p:grpSp>
      <p:grpSp>
        <p:nvGrpSpPr>
          <p:cNvPr id="49" name="Group 77"/>
          <p:cNvGrpSpPr>
            <a:grpSpLocks/>
          </p:cNvGrpSpPr>
          <p:nvPr/>
        </p:nvGrpSpPr>
        <p:grpSpPr bwMode="auto">
          <a:xfrm>
            <a:off x="2087563" y="2270910"/>
            <a:ext cx="2413316" cy="2582863"/>
            <a:chOff x="1474" y="1888"/>
            <a:chExt cx="2065" cy="2432"/>
          </a:xfrm>
        </p:grpSpPr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>
              <a:off x="3539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2160588" y="2207410"/>
            <a:ext cx="2559050" cy="503238"/>
            <a:chOff x="1361" y="1484"/>
            <a:chExt cx="1612" cy="317"/>
          </a:xfrm>
        </p:grpSpPr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 rot="507053">
              <a:off x="1631" y="1484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>
                  <a:solidFill>
                    <a:srgbClr val="0000CC"/>
                  </a:solidFill>
                </a:rPr>
                <a:t>FIN = 1, seq = u</a:t>
              </a:r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1361" y="1561"/>
              <a:ext cx="1474" cy="24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" name="Rectangle 44"/>
          <p:cNvSpPr>
            <a:spLocks noChangeArrowheads="1"/>
          </p:cNvSpPr>
          <p:nvPr/>
        </p:nvSpPr>
        <p:spPr bwMode="auto">
          <a:xfrm>
            <a:off x="427130" y="1638286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关闭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56" name="Freeform 46"/>
          <p:cNvSpPr>
            <a:spLocks/>
          </p:cNvSpPr>
          <p:nvPr/>
        </p:nvSpPr>
        <p:spPr bwMode="auto">
          <a:xfrm>
            <a:off x="428595" y="1566060"/>
            <a:ext cx="1035079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7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358098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6" y="1358098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1841500" y="1358098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429124" y="1358098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grpSp>
        <p:nvGrpSpPr>
          <p:cNvPr id="61" name="Group 15"/>
          <p:cNvGrpSpPr>
            <a:grpSpLocks/>
          </p:cNvGrpSpPr>
          <p:nvPr/>
        </p:nvGrpSpPr>
        <p:grpSpPr bwMode="auto">
          <a:xfrm>
            <a:off x="4441824" y="1756560"/>
            <a:ext cx="993775" cy="979488"/>
            <a:chOff x="4110" y="3564"/>
            <a:chExt cx="626" cy="701"/>
          </a:xfrm>
        </p:grpSpPr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4111" y="3564"/>
              <a:ext cx="621" cy="701"/>
            </a:xfrm>
            <a:prstGeom prst="rect">
              <a:avLst/>
            </a:prstGeom>
            <a:solidFill>
              <a:srgbClr val="CCFF99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4110" y="3708"/>
              <a:ext cx="626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ESTAB-</a:t>
              </a:r>
            </a:p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LISHED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971551" y="1638286"/>
            <a:ext cx="4672020" cy="146849"/>
            <a:chOff x="1020" y="481"/>
            <a:chExt cx="4037" cy="46"/>
          </a:xfrm>
        </p:grpSpPr>
        <p:sp>
          <p:nvSpPr>
            <p:cNvPr id="65" name="Line 19"/>
            <p:cNvSpPr>
              <a:spLocks noChangeShapeType="1"/>
            </p:cNvSpPr>
            <p:nvPr/>
          </p:nvSpPr>
          <p:spPr bwMode="auto">
            <a:xfrm>
              <a:off x="1020" y="527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1020" y="481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1073150" y="1775610"/>
            <a:ext cx="985838" cy="504825"/>
          </a:xfrm>
          <a:prstGeom prst="rect">
            <a:avLst/>
          </a:prstGeom>
          <a:solidFill>
            <a:srgbClr val="CCFF99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1071563" y="1772435"/>
            <a:ext cx="1071545" cy="532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ESTAB-</a:t>
            </a:r>
          </a:p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LISHED</a:t>
            </a:r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auto">
          <a:xfrm>
            <a:off x="2071670" y="1920073"/>
            <a:ext cx="2384425" cy="188912"/>
          </a:xfrm>
          <a:prstGeom prst="leftRightArrow">
            <a:avLst>
              <a:gd name="adj1" fmla="val 55880"/>
              <a:gd name="adj2" fmla="val 144684"/>
            </a:avLst>
          </a:prstGeom>
          <a:solidFill>
            <a:schemeClr val="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70" name="Rectangle 40"/>
          <p:cNvSpPr>
            <a:spLocks noChangeArrowheads="1"/>
          </p:cNvSpPr>
          <p:nvPr/>
        </p:nvSpPr>
        <p:spPr bwMode="auto">
          <a:xfrm>
            <a:off x="2706670" y="1805773"/>
            <a:ext cx="1133475" cy="401637"/>
          </a:xfrm>
          <a:prstGeom prst="rect">
            <a:avLst/>
          </a:prstGeom>
          <a:solidFill>
            <a:srgbClr val="CCECFF"/>
          </a:solidFill>
          <a:ln w="38100" cmpd="dbl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>
                <a:solidFill>
                  <a:srgbClr val="0000CC"/>
                </a:solidFill>
                <a:ea typeface="黑体" pitchFamily="2" charset="-122"/>
              </a:rPr>
              <a:t>数据传送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89785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用四次握手释放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62507" name="Group 43"/>
          <p:cNvGrpSpPr>
            <a:grpSpLocks/>
          </p:cNvGrpSpPr>
          <p:nvPr/>
        </p:nvGrpSpPr>
        <p:grpSpPr bwMode="auto">
          <a:xfrm>
            <a:off x="2124075" y="4189428"/>
            <a:ext cx="3587751" cy="455614"/>
            <a:chOff x="1338" y="2639"/>
            <a:chExt cx="2260" cy="287"/>
          </a:xfrm>
        </p:grpSpPr>
        <p:sp>
          <p:nvSpPr>
            <p:cNvPr id="62505" name="Rectangle 43"/>
            <p:cNvSpPr>
              <a:spLocks noChangeArrowheads="1"/>
            </p:cNvSpPr>
            <p:nvPr/>
          </p:nvSpPr>
          <p:spPr bwMode="auto">
            <a:xfrm rot="390115">
              <a:off x="1489" y="2639"/>
              <a:ext cx="2109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u + 1,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w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</a:p>
          </p:txBody>
        </p:sp>
        <p:sp>
          <p:nvSpPr>
            <p:cNvPr id="62506" name="Line 44"/>
            <p:cNvSpPr>
              <a:spLocks noChangeShapeType="1"/>
            </p:cNvSpPr>
            <p:nvPr/>
          </p:nvSpPr>
          <p:spPr bwMode="auto">
            <a:xfrm>
              <a:off x="1338" y="2708"/>
              <a:ext cx="1497" cy="218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1365227" y="3649666"/>
            <a:ext cx="3773487" cy="508000"/>
            <a:chOff x="1161" y="2299"/>
            <a:chExt cx="2377" cy="320"/>
          </a:xfrm>
        </p:grpSpPr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H="1">
              <a:off x="1639" y="2431"/>
              <a:ext cx="1497" cy="188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 rot="21062867" flipH="1">
              <a:off x="1161" y="2299"/>
              <a:ext cx="237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FIN = 1, 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w,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= u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  <a:endParaRPr kumimoji="1" lang="en-US" altLang="zh-CN" sz="18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</p:grpSp>
      <p:grpSp>
        <p:nvGrpSpPr>
          <p:cNvPr id="48" name="Group 39"/>
          <p:cNvGrpSpPr>
            <a:grpSpLocks/>
          </p:cNvGrpSpPr>
          <p:nvPr/>
        </p:nvGrpSpPr>
        <p:grpSpPr bwMode="auto">
          <a:xfrm>
            <a:off x="2214546" y="3215486"/>
            <a:ext cx="1695450" cy="485775"/>
            <a:chOff x="1655" y="2074"/>
            <a:chExt cx="1068" cy="306"/>
          </a:xfrm>
        </p:grpSpPr>
        <p:sp>
          <p:nvSpPr>
            <p:cNvPr id="49" name="AutoShape 5"/>
            <p:cNvSpPr>
              <a:spLocks noChangeArrowheads="1"/>
            </p:cNvSpPr>
            <p:nvPr/>
          </p:nvSpPr>
          <p:spPr bwMode="auto">
            <a:xfrm rot="-651552">
              <a:off x="1655" y="2268"/>
              <a:ext cx="426" cy="112"/>
            </a:xfrm>
            <a:prstGeom prst="leftArrow">
              <a:avLst>
                <a:gd name="adj1" fmla="val 53620"/>
                <a:gd name="adj2" fmla="val 159398"/>
              </a:avLst>
            </a:prstGeom>
            <a:solidFill>
              <a:schemeClr val="hlink"/>
            </a:solidFill>
            <a:ln w="12700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 b="0" u="none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 rot="-628888">
              <a:off x="2009" y="2074"/>
              <a:ext cx="714" cy="253"/>
            </a:xfrm>
            <a:prstGeom prst="rect">
              <a:avLst/>
            </a:prstGeom>
            <a:solidFill>
              <a:srgbClr val="CCECFF"/>
            </a:solidFill>
            <a:ln w="38100" cmpd="dbl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800" b="0" u="none">
                  <a:solidFill>
                    <a:srgbClr val="0000CC"/>
                  </a:solidFill>
                  <a:ea typeface="黑体" pitchFamily="2" charset="-122"/>
                </a:rPr>
                <a:t>数据传送</a:t>
              </a:r>
            </a:p>
          </p:txBody>
        </p:sp>
      </p:grp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4714879" y="1572412"/>
            <a:ext cx="1292225" cy="1873250"/>
            <a:chOff x="3370" y="1076"/>
            <a:chExt cx="814" cy="1180"/>
          </a:xfrm>
        </p:grpSpPr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3685" y="1076"/>
              <a:ext cx="499" cy="1170"/>
            </a:xfrm>
            <a:custGeom>
              <a:avLst/>
              <a:gdLst>
                <a:gd name="T0" fmla="*/ 0 w 868"/>
                <a:gd name="T1" fmla="*/ 0 h 1493"/>
                <a:gd name="T2" fmla="*/ 2147483647 w 868"/>
                <a:gd name="T3" fmla="*/ 23231998 h 1493"/>
                <a:gd name="T4" fmla="*/ 2147483647 w 868"/>
                <a:gd name="T5" fmla="*/ 2147483647 h 1493"/>
                <a:gd name="T6" fmla="*/ 334225449 w 868"/>
                <a:gd name="T7" fmla="*/ 2147483647 h 1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8"/>
                <a:gd name="T13" fmla="*/ 0 h 1493"/>
                <a:gd name="T14" fmla="*/ 868 w 868"/>
                <a:gd name="T15" fmla="*/ 1493 h 1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8" h="1493">
                  <a:moveTo>
                    <a:pt x="0" y="0"/>
                  </a:moveTo>
                  <a:lnTo>
                    <a:pt x="868" y="7"/>
                  </a:lnTo>
                  <a:lnTo>
                    <a:pt x="868" y="1493"/>
                  </a:lnTo>
                  <a:lnTo>
                    <a:pt x="124" y="1493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3370" y="2027"/>
              <a:ext cx="76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800" b="0" u="none" dirty="0">
                  <a:solidFill>
                    <a:srgbClr val="0000CC"/>
                  </a:solidFill>
                  <a:ea typeface="黑体" pitchFamily="2" charset="-122"/>
                </a:rPr>
                <a:t>被动关闭</a:t>
              </a:r>
            </a:p>
          </p:txBody>
        </p:sp>
      </p:grpSp>
      <p:grpSp>
        <p:nvGrpSpPr>
          <p:cNvPr id="54" name="Group 31"/>
          <p:cNvGrpSpPr>
            <a:grpSpLocks/>
          </p:cNvGrpSpPr>
          <p:nvPr/>
        </p:nvGrpSpPr>
        <p:grpSpPr bwMode="auto">
          <a:xfrm>
            <a:off x="1535115" y="2775735"/>
            <a:ext cx="2965450" cy="442913"/>
            <a:chOff x="967" y="1842"/>
            <a:chExt cx="1868" cy="279"/>
          </a:xfrm>
        </p:grpSpPr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 rot="21258518" flipH="1">
              <a:off x="967" y="1842"/>
              <a:ext cx="181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v,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= u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  <a:endParaRPr kumimoji="1" lang="en-US" altLang="zh-CN" sz="18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flipH="1">
              <a:off x="1338" y="1981"/>
              <a:ext cx="1497" cy="14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7" name="Group 34"/>
          <p:cNvGrpSpPr>
            <a:grpSpLocks/>
          </p:cNvGrpSpPr>
          <p:nvPr/>
        </p:nvGrpSpPr>
        <p:grpSpPr bwMode="auto">
          <a:xfrm>
            <a:off x="4429124" y="1632735"/>
            <a:ext cx="1871663" cy="1412875"/>
            <a:chOff x="3288" y="1122"/>
            <a:chExt cx="1179" cy="890"/>
          </a:xfrm>
        </p:grpSpPr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3787" y="1122"/>
              <a:ext cx="361" cy="725"/>
            </a:xfrm>
            <a:custGeom>
              <a:avLst/>
              <a:gdLst>
                <a:gd name="T0" fmla="*/ 2147483647 w 451"/>
                <a:gd name="T1" fmla="*/ 2147483647 h 965"/>
                <a:gd name="T2" fmla="*/ 2147483647 w 451"/>
                <a:gd name="T3" fmla="*/ 2147483647 h 965"/>
                <a:gd name="T4" fmla="*/ 2147483647 w 451"/>
                <a:gd name="T5" fmla="*/ 2147483647 h 965"/>
                <a:gd name="T6" fmla="*/ 2147483647 w 451"/>
                <a:gd name="T7" fmla="*/ 2147483647 h 965"/>
                <a:gd name="T8" fmla="*/ 2147483647 w 451"/>
                <a:gd name="T9" fmla="*/ 2147483647 h 965"/>
                <a:gd name="T10" fmla="*/ 2147483647 w 451"/>
                <a:gd name="T11" fmla="*/ 2147483647 h 965"/>
                <a:gd name="T12" fmla="*/ 0 w 451"/>
                <a:gd name="T13" fmla="*/ 0 h 9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1"/>
                <a:gd name="T22" fmla="*/ 0 h 965"/>
                <a:gd name="T23" fmla="*/ 451 w 451"/>
                <a:gd name="T24" fmla="*/ 965 h 9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1" h="965">
                  <a:moveTo>
                    <a:pt x="100" y="965"/>
                  </a:moveTo>
                  <a:cubicBezTo>
                    <a:pt x="139" y="951"/>
                    <a:pt x="282" y="937"/>
                    <a:pt x="336" y="894"/>
                  </a:cubicBezTo>
                  <a:cubicBezTo>
                    <a:pt x="390" y="851"/>
                    <a:pt x="407" y="787"/>
                    <a:pt x="426" y="708"/>
                  </a:cubicBezTo>
                  <a:cubicBezTo>
                    <a:pt x="445" y="629"/>
                    <a:pt x="451" y="500"/>
                    <a:pt x="451" y="417"/>
                  </a:cubicBezTo>
                  <a:cubicBezTo>
                    <a:pt x="451" y="334"/>
                    <a:pt x="445" y="264"/>
                    <a:pt x="426" y="207"/>
                  </a:cubicBezTo>
                  <a:cubicBezTo>
                    <a:pt x="407" y="150"/>
                    <a:pt x="407" y="106"/>
                    <a:pt x="336" y="72"/>
                  </a:cubicBezTo>
                  <a:cubicBezTo>
                    <a:pt x="265" y="38"/>
                    <a:pt x="70" y="15"/>
                    <a:pt x="0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3288" y="1802"/>
              <a:ext cx="117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600" b="0" u="none" dirty="0">
                  <a:solidFill>
                    <a:srgbClr val="0000CC"/>
                  </a:solidFill>
                  <a:ea typeface="黑体" pitchFamily="2" charset="-122"/>
                </a:rPr>
                <a:t>通知应用进程</a:t>
              </a:r>
            </a:p>
          </p:txBody>
        </p:sp>
      </p:grpSp>
      <p:grpSp>
        <p:nvGrpSpPr>
          <p:cNvPr id="60" name="Group 77"/>
          <p:cNvGrpSpPr>
            <a:grpSpLocks/>
          </p:cNvGrpSpPr>
          <p:nvPr/>
        </p:nvGrpSpPr>
        <p:grpSpPr bwMode="auto">
          <a:xfrm>
            <a:off x="2087563" y="2270910"/>
            <a:ext cx="2413316" cy="2582863"/>
            <a:chOff x="1474" y="1888"/>
            <a:chExt cx="2065" cy="2432"/>
          </a:xfrm>
        </p:grpSpPr>
        <p:sp>
          <p:nvSpPr>
            <p:cNvPr id="61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76"/>
            <p:cNvSpPr>
              <a:spLocks noChangeShapeType="1"/>
            </p:cNvSpPr>
            <p:nvPr/>
          </p:nvSpPr>
          <p:spPr bwMode="auto">
            <a:xfrm>
              <a:off x="3539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56"/>
          <p:cNvGrpSpPr>
            <a:grpSpLocks/>
          </p:cNvGrpSpPr>
          <p:nvPr/>
        </p:nvGrpSpPr>
        <p:grpSpPr bwMode="auto">
          <a:xfrm>
            <a:off x="2160588" y="2207410"/>
            <a:ext cx="2559050" cy="503238"/>
            <a:chOff x="1361" y="1484"/>
            <a:chExt cx="1612" cy="317"/>
          </a:xfrm>
        </p:grpSpPr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 rot="507053">
              <a:off x="1631" y="1484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>
                  <a:solidFill>
                    <a:srgbClr val="0000CC"/>
                  </a:solidFill>
                </a:rPr>
                <a:t>FIN = 1, seq = u</a:t>
              </a:r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>
              <a:off x="1361" y="1561"/>
              <a:ext cx="1474" cy="24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427130" y="1638286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关闭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67" name="Freeform 46"/>
          <p:cNvSpPr>
            <a:spLocks/>
          </p:cNvSpPr>
          <p:nvPr/>
        </p:nvSpPr>
        <p:spPr bwMode="auto">
          <a:xfrm>
            <a:off x="428595" y="1566060"/>
            <a:ext cx="1035079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8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358098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6" y="1358098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55"/>
          <p:cNvSpPr>
            <a:spLocks noChangeArrowheads="1"/>
          </p:cNvSpPr>
          <p:nvPr/>
        </p:nvSpPr>
        <p:spPr bwMode="auto">
          <a:xfrm>
            <a:off x="1841500" y="1358098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4429124" y="1358098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grpSp>
        <p:nvGrpSpPr>
          <p:cNvPr id="72" name="Group 15"/>
          <p:cNvGrpSpPr>
            <a:grpSpLocks/>
          </p:cNvGrpSpPr>
          <p:nvPr/>
        </p:nvGrpSpPr>
        <p:grpSpPr bwMode="auto">
          <a:xfrm>
            <a:off x="4441824" y="1756560"/>
            <a:ext cx="993775" cy="979488"/>
            <a:chOff x="4110" y="3564"/>
            <a:chExt cx="626" cy="701"/>
          </a:xfrm>
        </p:grpSpPr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4111" y="3564"/>
              <a:ext cx="621" cy="701"/>
            </a:xfrm>
            <a:prstGeom prst="rect">
              <a:avLst/>
            </a:prstGeom>
            <a:solidFill>
              <a:srgbClr val="CCFF99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4110" y="3708"/>
              <a:ext cx="626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ESTAB-</a:t>
              </a:r>
            </a:p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LISHED</a:t>
              </a:r>
            </a:p>
          </p:txBody>
        </p:sp>
      </p:grpSp>
      <p:grpSp>
        <p:nvGrpSpPr>
          <p:cNvPr id="75" name="Group 18"/>
          <p:cNvGrpSpPr>
            <a:grpSpLocks/>
          </p:cNvGrpSpPr>
          <p:nvPr/>
        </p:nvGrpSpPr>
        <p:grpSpPr bwMode="auto">
          <a:xfrm>
            <a:off x="971551" y="1638286"/>
            <a:ext cx="4672020" cy="146849"/>
            <a:chOff x="1020" y="481"/>
            <a:chExt cx="4037" cy="46"/>
          </a:xfrm>
        </p:grpSpPr>
        <p:sp>
          <p:nvSpPr>
            <p:cNvPr id="76" name="Line 19"/>
            <p:cNvSpPr>
              <a:spLocks noChangeShapeType="1"/>
            </p:cNvSpPr>
            <p:nvPr/>
          </p:nvSpPr>
          <p:spPr bwMode="auto">
            <a:xfrm>
              <a:off x="1020" y="527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>
              <a:off x="1020" y="481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1073150" y="1775610"/>
            <a:ext cx="985838" cy="504825"/>
          </a:xfrm>
          <a:prstGeom prst="rect">
            <a:avLst/>
          </a:prstGeom>
          <a:solidFill>
            <a:srgbClr val="CCFF99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1071563" y="1772435"/>
            <a:ext cx="1071545" cy="532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ESTAB-</a:t>
            </a:r>
          </a:p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LISHED</a:t>
            </a:r>
          </a:p>
        </p:txBody>
      </p:sp>
      <p:sp>
        <p:nvSpPr>
          <p:cNvPr id="80" name="AutoShape 5"/>
          <p:cNvSpPr>
            <a:spLocks noChangeArrowheads="1"/>
          </p:cNvSpPr>
          <p:nvPr/>
        </p:nvSpPr>
        <p:spPr bwMode="auto">
          <a:xfrm>
            <a:off x="2071670" y="1920073"/>
            <a:ext cx="2384425" cy="188912"/>
          </a:xfrm>
          <a:prstGeom prst="leftRightArrow">
            <a:avLst>
              <a:gd name="adj1" fmla="val 55880"/>
              <a:gd name="adj2" fmla="val 144684"/>
            </a:avLst>
          </a:prstGeom>
          <a:solidFill>
            <a:schemeClr val="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2706670" y="1805773"/>
            <a:ext cx="1133475" cy="401637"/>
          </a:xfrm>
          <a:prstGeom prst="rect">
            <a:avLst/>
          </a:prstGeom>
          <a:solidFill>
            <a:srgbClr val="CCECFF"/>
          </a:solidFill>
          <a:ln w="38100" cmpd="dbl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>
                <a:solidFill>
                  <a:srgbClr val="0000CC"/>
                </a:solidFill>
                <a:ea typeface="黑体" pitchFamily="2" charset="-122"/>
              </a:rPr>
              <a:t>数据传送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43"/>
          <p:cNvGrpSpPr>
            <a:grpSpLocks/>
          </p:cNvGrpSpPr>
          <p:nvPr/>
        </p:nvGrpSpPr>
        <p:grpSpPr bwMode="auto">
          <a:xfrm>
            <a:off x="2109800" y="4189428"/>
            <a:ext cx="3587751" cy="455614"/>
            <a:chOff x="1338" y="2639"/>
            <a:chExt cx="2260" cy="287"/>
          </a:xfrm>
        </p:grpSpPr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390115">
              <a:off x="1489" y="2639"/>
              <a:ext cx="2109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u + 1,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w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>
              <a:off x="1338" y="2708"/>
              <a:ext cx="1497" cy="218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2" name="Group 40"/>
          <p:cNvGrpSpPr>
            <a:grpSpLocks/>
          </p:cNvGrpSpPr>
          <p:nvPr/>
        </p:nvGrpSpPr>
        <p:grpSpPr bwMode="auto">
          <a:xfrm>
            <a:off x="1350952" y="3649666"/>
            <a:ext cx="3773487" cy="508000"/>
            <a:chOff x="1161" y="2299"/>
            <a:chExt cx="2377" cy="320"/>
          </a:xfrm>
        </p:grpSpPr>
        <p:sp>
          <p:nvSpPr>
            <p:cNvPr id="73" name="Line 15"/>
            <p:cNvSpPr>
              <a:spLocks noChangeShapeType="1"/>
            </p:cNvSpPr>
            <p:nvPr/>
          </p:nvSpPr>
          <p:spPr bwMode="auto">
            <a:xfrm flipH="1">
              <a:off x="1639" y="2431"/>
              <a:ext cx="1497" cy="188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 rot="21062867" flipH="1">
              <a:off x="1161" y="2299"/>
              <a:ext cx="237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FIN = 1, 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w,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= u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  <a:endParaRPr kumimoji="1" lang="en-US" altLang="zh-CN" sz="18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</p:grpSp>
      <p:grpSp>
        <p:nvGrpSpPr>
          <p:cNvPr id="75" name="Group 39"/>
          <p:cNvGrpSpPr>
            <a:grpSpLocks/>
          </p:cNvGrpSpPr>
          <p:nvPr/>
        </p:nvGrpSpPr>
        <p:grpSpPr bwMode="auto">
          <a:xfrm>
            <a:off x="2200271" y="3215486"/>
            <a:ext cx="1695450" cy="485775"/>
            <a:chOff x="1655" y="2074"/>
            <a:chExt cx="1068" cy="306"/>
          </a:xfrm>
        </p:grpSpPr>
        <p:sp>
          <p:nvSpPr>
            <p:cNvPr id="76" name="AutoShape 5"/>
            <p:cNvSpPr>
              <a:spLocks noChangeArrowheads="1"/>
            </p:cNvSpPr>
            <p:nvPr/>
          </p:nvSpPr>
          <p:spPr bwMode="auto">
            <a:xfrm rot="-651552">
              <a:off x="1655" y="2268"/>
              <a:ext cx="426" cy="112"/>
            </a:xfrm>
            <a:prstGeom prst="leftArrow">
              <a:avLst>
                <a:gd name="adj1" fmla="val 53620"/>
                <a:gd name="adj2" fmla="val 159398"/>
              </a:avLst>
            </a:prstGeom>
            <a:solidFill>
              <a:schemeClr val="hlink"/>
            </a:solidFill>
            <a:ln w="12700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 b="0" u="none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7" name="Rectangle 55"/>
            <p:cNvSpPr>
              <a:spLocks noChangeArrowheads="1"/>
            </p:cNvSpPr>
            <p:nvPr/>
          </p:nvSpPr>
          <p:spPr bwMode="auto">
            <a:xfrm rot="-628888">
              <a:off x="2009" y="2074"/>
              <a:ext cx="714" cy="253"/>
            </a:xfrm>
            <a:prstGeom prst="rect">
              <a:avLst/>
            </a:prstGeom>
            <a:solidFill>
              <a:srgbClr val="CCECFF"/>
            </a:solidFill>
            <a:ln w="38100" cmpd="dbl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800" b="0" u="none">
                  <a:solidFill>
                    <a:srgbClr val="0000CC"/>
                  </a:solidFill>
                  <a:ea typeface="黑体" pitchFamily="2" charset="-122"/>
                </a:rPr>
                <a:t>数据传送</a:t>
              </a:r>
            </a:p>
          </p:txBody>
        </p:sp>
      </p:grpSp>
      <p:grpSp>
        <p:nvGrpSpPr>
          <p:cNvPr id="78" name="Group 43"/>
          <p:cNvGrpSpPr>
            <a:grpSpLocks/>
          </p:cNvGrpSpPr>
          <p:nvPr/>
        </p:nvGrpSpPr>
        <p:grpSpPr bwMode="auto">
          <a:xfrm>
            <a:off x="4700604" y="1572412"/>
            <a:ext cx="1292225" cy="1873250"/>
            <a:chOff x="3370" y="1076"/>
            <a:chExt cx="814" cy="1180"/>
          </a:xfrm>
        </p:grpSpPr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3685" y="1076"/>
              <a:ext cx="499" cy="1170"/>
            </a:xfrm>
            <a:custGeom>
              <a:avLst/>
              <a:gdLst>
                <a:gd name="T0" fmla="*/ 0 w 868"/>
                <a:gd name="T1" fmla="*/ 0 h 1493"/>
                <a:gd name="T2" fmla="*/ 2147483647 w 868"/>
                <a:gd name="T3" fmla="*/ 23231998 h 1493"/>
                <a:gd name="T4" fmla="*/ 2147483647 w 868"/>
                <a:gd name="T5" fmla="*/ 2147483647 h 1493"/>
                <a:gd name="T6" fmla="*/ 334225449 w 868"/>
                <a:gd name="T7" fmla="*/ 2147483647 h 1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8"/>
                <a:gd name="T13" fmla="*/ 0 h 1493"/>
                <a:gd name="T14" fmla="*/ 868 w 868"/>
                <a:gd name="T15" fmla="*/ 1493 h 1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8" h="1493">
                  <a:moveTo>
                    <a:pt x="0" y="0"/>
                  </a:moveTo>
                  <a:lnTo>
                    <a:pt x="868" y="7"/>
                  </a:lnTo>
                  <a:lnTo>
                    <a:pt x="868" y="1493"/>
                  </a:lnTo>
                  <a:lnTo>
                    <a:pt x="124" y="1493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3370" y="2027"/>
              <a:ext cx="76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800" b="0" u="none" dirty="0">
                  <a:solidFill>
                    <a:srgbClr val="0000CC"/>
                  </a:solidFill>
                  <a:ea typeface="黑体" pitchFamily="2" charset="-122"/>
                </a:rPr>
                <a:t>被动关闭</a:t>
              </a:r>
            </a:p>
          </p:txBody>
        </p:sp>
      </p:grpSp>
      <p:grpSp>
        <p:nvGrpSpPr>
          <p:cNvPr id="81" name="Group 31"/>
          <p:cNvGrpSpPr>
            <a:grpSpLocks/>
          </p:cNvGrpSpPr>
          <p:nvPr/>
        </p:nvGrpSpPr>
        <p:grpSpPr bwMode="auto">
          <a:xfrm>
            <a:off x="1520840" y="2775735"/>
            <a:ext cx="2965450" cy="442913"/>
            <a:chOff x="967" y="1842"/>
            <a:chExt cx="1868" cy="279"/>
          </a:xfrm>
        </p:grpSpPr>
        <p:sp>
          <p:nvSpPr>
            <p:cNvPr id="82" name="Rectangle 12"/>
            <p:cNvSpPr>
              <a:spLocks noChangeArrowheads="1"/>
            </p:cNvSpPr>
            <p:nvPr/>
          </p:nvSpPr>
          <p:spPr bwMode="auto">
            <a:xfrm rot="21258518" flipH="1">
              <a:off x="967" y="1842"/>
              <a:ext cx="181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ACK = 1,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 = v, </a:t>
              </a:r>
              <a:r>
                <a:rPr kumimoji="1" lang="en-US" altLang="zh-CN" sz="18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= u </a:t>
              </a:r>
              <a:r>
                <a:rPr kumimoji="1" lang="en-US" altLang="zh-CN" sz="180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</a:t>
              </a:r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 1</a:t>
              </a:r>
              <a:endParaRPr kumimoji="1" lang="en-US" altLang="zh-CN" sz="18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 flipH="1">
              <a:off x="1338" y="1981"/>
              <a:ext cx="1497" cy="14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4" name="Group 34"/>
          <p:cNvGrpSpPr>
            <a:grpSpLocks/>
          </p:cNvGrpSpPr>
          <p:nvPr/>
        </p:nvGrpSpPr>
        <p:grpSpPr bwMode="auto">
          <a:xfrm>
            <a:off x="4414849" y="1632735"/>
            <a:ext cx="1871663" cy="1412875"/>
            <a:chOff x="3288" y="1122"/>
            <a:chExt cx="1179" cy="890"/>
          </a:xfrm>
        </p:grpSpPr>
        <p:sp>
          <p:nvSpPr>
            <p:cNvPr id="85" name="Freeform 45"/>
            <p:cNvSpPr>
              <a:spLocks/>
            </p:cNvSpPr>
            <p:nvPr/>
          </p:nvSpPr>
          <p:spPr bwMode="auto">
            <a:xfrm>
              <a:off x="3787" y="1122"/>
              <a:ext cx="361" cy="725"/>
            </a:xfrm>
            <a:custGeom>
              <a:avLst/>
              <a:gdLst>
                <a:gd name="T0" fmla="*/ 2147483647 w 451"/>
                <a:gd name="T1" fmla="*/ 2147483647 h 965"/>
                <a:gd name="T2" fmla="*/ 2147483647 w 451"/>
                <a:gd name="T3" fmla="*/ 2147483647 h 965"/>
                <a:gd name="T4" fmla="*/ 2147483647 w 451"/>
                <a:gd name="T5" fmla="*/ 2147483647 h 965"/>
                <a:gd name="T6" fmla="*/ 2147483647 w 451"/>
                <a:gd name="T7" fmla="*/ 2147483647 h 965"/>
                <a:gd name="T8" fmla="*/ 2147483647 w 451"/>
                <a:gd name="T9" fmla="*/ 2147483647 h 965"/>
                <a:gd name="T10" fmla="*/ 2147483647 w 451"/>
                <a:gd name="T11" fmla="*/ 2147483647 h 965"/>
                <a:gd name="T12" fmla="*/ 0 w 451"/>
                <a:gd name="T13" fmla="*/ 0 h 9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1"/>
                <a:gd name="T22" fmla="*/ 0 h 965"/>
                <a:gd name="T23" fmla="*/ 451 w 451"/>
                <a:gd name="T24" fmla="*/ 965 h 9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1" h="965">
                  <a:moveTo>
                    <a:pt x="100" y="965"/>
                  </a:moveTo>
                  <a:cubicBezTo>
                    <a:pt x="139" y="951"/>
                    <a:pt x="282" y="937"/>
                    <a:pt x="336" y="894"/>
                  </a:cubicBezTo>
                  <a:cubicBezTo>
                    <a:pt x="390" y="851"/>
                    <a:pt x="407" y="787"/>
                    <a:pt x="426" y="708"/>
                  </a:cubicBezTo>
                  <a:cubicBezTo>
                    <a:pt x="445" y="629"/>
                    <a:pt x="451" y="500"/>
                    <a:pt x="451" y="417"/>
                  </a:cubicBezTo>
                  <a:cubicBezTo>
                    <a:pt x="451" y="334"/>
                    <a:pt x="445" y="264"/>
                    <a:pt x="426" y="207"/>
                  </a:cubicBezTo>
                  <a:cubicBezTo>
                    <a:pt x="407" y="150"/>
                    <a:pt x="407" y="106"/>
                    <a:pt x="336" y="72"/>
                  </a:cubicBezTo>
                  <a:cubicBezTo>
                    <a:pt x="265" y="38"/>
                    <a:pt x="70" y="15"/>
                    <a:pt x="0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Rectangle 46"/>
            <p:cNvSpPr>
              <a:spLocks noChangeArrowheads="1"/>
            </p:cNvSpPr>
            <p:nvPr/>
          </p:nvSpPr>
          <p:spPr bwMode="auto">
            <a:xfrm>
              <a:off x="3288" y="1802"/>
              <a:ext cx="117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600" b="0" u="none" dirty="0">
                  <a:solidFill>
                    <a:srgbClr val="0000CC"/>
                  </a:solidFill>
                  <a:ea typeface="黑体" pitchFamily="2" charset="-122"/>
                </a:rPr>
                <a:t>通知应用进程</a:t>
              </a:r>
            </a:p>
          </p:txBody>
        </p:sp>
      </p:grpSp>
      <p:grpSp>
        <p:nvGrpSpPr>
          <p:cNvPr id="87" name="Group 77"/>
          <p:cNvGrpSpPr>
            <a:grpSpLocks/>
          </p:cNvGrpSpPr>
          <p:nvPr/>
        </p:nvGrpSpPr>
        <p:grpSpPr bwMode="auto">
          <a:xfrm>
            <a:off x="2073288" y="2270910"/>
            <a:ext cx="2413316" cy="2582863"/>
            <a:chOff x="1474" y="1888"/>
            <a:chExt cx="2065" cy="2432"/>
          </a:xfrm>
        </p:grpSpPr>
        <p:sp>
          <p:nvSpPr>
            <p:cNvPr id="88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76"/>
            <p:cNvSpPr>
              <a:spLocks noChangeShapeType="1"/>
            </p:cNvSpPr>
            <p:nvPr/>
          </p:nvSpPr>
          <p:spPr bwMode="auto">
            <a:xfrm>
              <a:off x="3539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0" name="Group 56"/>
          <p:cNvGrpSpPr>
            <a:grpSpLocks/>
          </p:cNvGrpSpPr>
          <p:nvPr/>
        </p:nvGrpSpPr>
        <p:grpSpPr bwMode="auto">
          <a:xfrm>
            <a:off x="2146313" y="2207410"/>
            <a:ext cx="2559050" cy="503238"/>
            <a:chOff x="1361" y="1484"/>
            <a:chExt cx="1612" cy="317"/>
          </a:xfrm>
        </p:grpSpPr>
        <p:sp>
          <p:nvSpPr>
            <p:cNvPr id="91" name="Rectangle 25"/>
            <p:cNvSpPr>
              <a:spLocks noChangeArrowheads="1"/>
            </p:cNvSpPr>
            <p:nvPr/>
          </p:nvSpPr>
          <p:spPr bwMode="auto">
            <a:xfrm rot="507053">
              <a:off x="1631" y="1484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>
                  <a:solidFill>
                    <a:srgbClr val="0000CC"/>
                  </a:solidFill>
                </a:rPr>
                <a:t>FIN = 1, seq = u</a:t>
              </a:r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auto">
            <a:xfrm>
              <a:off x="1361" y="1561"/>
              <a:ext cx="1474" cy="24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3" name="Rectangle 44"/>
          <p:cNvSpPr>
            <a:spLocks noChangeArrowheads="1"/>
          </p:cNvSpPr>
          <p:nvPr/>
        </p:nvSpPr>
        <p:spPr bwMode="auto">
          <a:xfrm>
            <a:off x="412855" y="1638286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关闭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94" name="Freeform 46"/>
          <p:cNvSpPr>
            <a:spLocks/>
          </p:cNvSpPr>
          <p:nvPr/>
        </p:nvSpPr>
        <p:spPr bwMode="auto">
          <a:xfrm>
            <a:off x="414320" y="1566060"/>
            <a:ext cx="1035079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5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63" y="1358098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11" y="1358098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ctangle 55"/>
          <p:cNvSpPr>
            <a:spLocks noChangeArrowheads="1"/>
          </p:cNvSpPr>
          <p:nvPr/>
        </p:nvSpPr>
        <p:spPr bwMode="auto">
          <a:xfrm>
            <a:off x="1827225" y="1358098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98" name="Rectangle 56"/>
          <p:cNvSpPr>
            <a:spLocks noChangeArrowheads="1"/>
          </p:cNvSpPr>
          <p:nvPr/>
        </p:nvSpPr>
        <p:spPr bwMode="auto">
          <a:xfrm>
            <a:off x="4414849" y="1358098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grpSp>
        <p:nvGrpSpPr>
          <p:cNvPr id="99" name="Group 15"/>
          <p:cNvGrpSpPr>
            <a:grpSpLocks/>
          </p:cNvGrpSpPr>
          <p:nvPr/>
        </p:nvGrpSpPr>
        <p:grpSpPr bwMode="auto">
          <a:xfrm>
            <a:off x="4427549" y="1756560"/>
            <a:ext cx="993775" cy="979488"/>
            <a:chOff x="4110" y="3564"/>
            <a:chExt cx="626" cy="701"/>
          </a:xfrm>
        </p:grpSpPr>
        <p:sp>
          <p:nvSpPr>
            <p:cNvPr id="100" name="Rectangle 16"/>
            <p:cNvSpPr>
              <a:spLocks noChangeArrowheads="1"/>
            </p:cNvSpPr>
            <p:nvPr/>
          </p:nvSpPr>
          <p:spPr bwMode="auto">
            <a:xfrm>
              <a:off x="4111" y="3564"/>
              <a:ext cx="621" cy="701"/>
            </a:xfrm>
            <a:prstGeom prst="rect">
              <a:avLst/>
            </a:prstGeom>
            <a:solidFill>
              <a:srgbClr val="CCFF99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01" name="Rectangle 17"/>
            <p:cNvSpPr>
              <a:spLocks noChangeArrowheads="1"/>
            </p:cNvSpPr>
            <p:nvPr/>
          </p:nvSpPr>
          <p:spPr bwMode="auto">
            <a:xfrm>
              <a:off x="4110" y="3708"/>
              <a:ext cx="626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ESTAB-</a:t>
              </a:r>
            </a:p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LISHED</a:t>
              </a:r>
            </a:p>
          </p:txBody>
        </p:sp>
      </p:grpSp>
      <p:grpSp>
        <p:nvGrpSpPr>
          <p:cNvPr id="102" name="Group 18"/>
          <p:cNvGrpSpPr>
            <a:grpSpLocks/>
          </p:cNvGrpSpPr>
          <p:nvPr/>
        </p:nvGrpSpPr>
        <p:grpSpPr bwMode="auto">
          <a:xfrm>
            <a:off x="957276" y="1638286"/>
            <a:ext cx="4672020" cy="146849"/>
            <a:chOff x="1020" y="481"/>
            <a:chExt cx="4037" cy="46"/>
          </a:xfrm>
        </p:grpSpPr>
        <p:sp>
          <p:nvSpPr>
            <p:cNvPr id="103" name="Line 19"/>
            <p:cNvSpPr>
              <a:spLocks noChangeShapeType="1"/>
            </p:cNvSpPr>
            <p:nvPr/>
          </p:nvSpPr>
          <p:spPr bwMode="auto">
            <a:xfrm>
              <a:off x="1020" y="527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20"/>
            <p:cNvSpPr>
              <a:spLocks noChangeShapeType="1"/>
            </p:cNvSpPr>
            <p:nvPr/>
          </p:nvSpPr>
          <p:spPr bwMode="auto">
            <a:xfrm>
              <a:off x="1020" y="481"/>
              <a:ext cx="403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" name="Rectangle 16"/>
          <p:cNvSpPr>
            <a:spLocks noChangeArrowheads="1"/>
          </p:cNvSpPr>
          <p:nvPr/>
        </p:nvSpPr>
        <p:spPr bwMode="auto">
          <a:xfrm>
            <a:off x="1058875" y="1775610"/>
            <a:ext cx="985838" cy="504825"/>
          </a:xfrm>
          <a:prstGeom prst="rect">
            <a:avLst/>
          </a:prstGeom>
          <a:solidFill>
            <a:srgbClr val="CCFF99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106" name="Rectangle 17"/>
          <p:cNvSpPr>
            <a:spLocks noChangeArrowheads="1"/>
          </p:cNvSpPr>
          <p:nvPr/>
        </p:nvSpPr>
        <p:spPr bwMode="auto">
          <a:xfrm>
            <a:off x="1057288" y="1772435"/>
            <a:ext cx="1071545" cy="532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ESTAB-</a:t>
            </a:r>
          </a:p>
          <a:p>
            <a:pPr defTabSz="762000" eaLnBrk="0" hangingPunct="0">
              <a:lnSpc>
                <a:spcPct val="80000"/>
              </a:lnSpc>
            </a:pPr>
            <a:r>
              <a:rPr kumimoji="1" lang="en-US" altLang="zh-CN" sz="1800" b="0" u="none" dirty="0">
                <a:solidFill>
                  <a:srgbClr val="0000CC"/>
                </a:solidFill>
                <a:ea typeface="黑体" pitchFamily="2" charset="-122"/>
              </a:rPr>
              <a:t>LISHED</a:t>
            </a:r>
          </a:p>
        </p:txBody>
      </p:sp>
      <p:sp>
        <p:nvSpPr>
          <p:cNvPr id="107" name="AutoShape 5"/>
          <p:cNvSpPr>
            <a:spLocks noChangeArrowheads="1"/>
          </p:cNvSpPr>
          <p:nvPr/>
        </p:nvSpPr>
        <p:spPr bwMode="auto">
          <a:xfrm>
            <a:off x="2057395" y="1920073"/>
            <a:ext cx="2384425" cy="188912"/>
          </a:xfrm>
          <a:prstGeom prst="leftRightArrow">
            <a:avLst>
              <a:gd name="adj1" fmla="val 55880"/>
              <a:gd name="adj2" fmla="val 144684"/>
            </a:avLst>
          </a:prstGeom>
          <a:solidFill>
            <a:schemeClr val="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2692395" y="1805773"/>
            <a:ext cx="1133475" cy="401637"/>
          </a:xfrm>
          <a:prstGeom prst="rect">
            <a:avLst/>
          </a:prstGeom>
          <a:solidFill>
            <a:srgbClr val="CCECFF"/>
          </a:solidFill>
          <a:ln w="38100" cmpd="dbl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>
                <a:solidFill>
                  <a:srgbClr val="0000CC"/>
                </a:solidFill>
                <a:ea typeface="黑体" pitchFamily="2" charset="-122"/>
              </a:rPr>
              <a:t>数据传送</a:t>
            </a:r>
          </a:p>
        </p:txBody>
      </p:sp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1627" y="889785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用四次握手释放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031875" y="4584675"/>
            <a:ext cx="1012825" cy="396875"/>
            <a:chOff x="975" y="3914"/>
            <a:chExt cx="638" cy="333"/>
          </a:xfrm>
        </p:grpSpPr>
        <p:sp>
          <p:nvSpPr>
            <p:cNvPr id="795681" name="Rectangle 33"/>
            <p:cNvSpPr>
              <a:spLocks noChangeArrowheads="1"/>
            </p:cNvSpPr>
            <p:nvPr/>
          </p:nvSpPr>
          <p:spPr bwMode="auto">
            <a:xfrm>
              <a:off x="1012" y="3914"/>
              <a:ext cx="601" cy="333"/>
            </a:xfrm>
            <a:prstGeom prst="rect">
              <a:avLst/>
            </a:prstGeom>
            <a:solidFill>
              <a:srgbClr val="663300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4558" name="Text Box 34"/>
            <p:cNvSpPr txBox="1">
              <a:spLocks noChangeArrowheads="1"/>
            </p:cNvSpPr>
            <p:nvPr/>
          </p:nvSpPr>
          <p:spPr bwMode="auto">
            <a:xfrm>
              <a:off x="975" y="3967"/>
              <a:ext cx="612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1" lang="en-US" altLang="zh-CN" sz="1800" b="0" u="none">
                  <a:solidFill>
                    <a:srgbClr val="FFFF99"/>
                  </a:solidFill>
                  <a:ea typeface="黑体" pitchFamily="2" charset="-122"/>
                </a:rPr>
                <a:t>CLOSED</a:t>
              </a:r>
            </a:p>
          </p:txBody>
        </p:sp>
      </p:grpSp>
      <p:grpSp>
        <p:nvGrpSpPr>
          <p:cNvPr id="64559" name="Group 47"/>
          <p:cNvGrpSpPr>
            <a:grpSpLocks/>
          </p:cNvGrpSpPr>
          <p:nvPr/>
        </p:nvGrpSpPr>
        <p:grpSpPr bwMode="auto">
          <a:xfrm>
            <a:off x="1082675" y="2311375"/>
            <a:ext cx="968375" cy="904875"/>
            <a:chOff x="1007" y="1119"/>
            <a:chExt cx="610" cy="735"/>
          </a:xfrm>
        </p:grpSpPr>
        <p:sp>
          <p:nvSpPr>
            <p:cNvPr id="795667" name="Rectangle 19"/>
            <p:cNvSpPr>
              <a:spLocks noChangeArrowheads="1"/>
            </p:cNvSpPr>
            <p:nvPr/>
          </p:nvSpPr>
          <p:spPr bwMode="auto">
            <a:xfrm>
              <a:off x="1009" y="1119"/>
              <a:ext cx="601" cy="735"/>
            </a:xfrm>
            <a:prstGeom prst="rect">
              <a:avLst/>
            </a:prstGeom>
            <a:solidFill>
              <a:srgbClr val="FFCCFF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64561" name="Rectangle 24"/>
            <p:cNvSpPr>
              <a:spLocks noChangeArrowheads="1"/>
            </p:cNvSpPr>
            <p:nvPr/>
          </p:nvSpPr>
          <p:spPr bwMode="auto">
            <a:xfrm>
              <a:off x="1007" y="1278"/>
              <a:ext cx="610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FIN-</a:t>
              </a:r>
            </a:p>
            <a:p>
              <a:pPr algn="ctr"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WAIT-1</a:t>
              </a:r>
            </a:p>
          </p:txBody>
        </p:sp>
      </p:grpSp>
      <p:grpSp>
        <p:nvGrpSpPr>
          <p:cNvPr id="64562" name="Group 50"/>
          <p:cNvGrpSpPr>
            <a:grpSpLocks/>
          </p:cNvGrpSpPr>
          <p:nvPr/>
        </p:nvGrpSpPr>
        <p:grpSpPr bwMode="auto">
          <a:xfrm>
            <a:off x="1071563" y="3246412"/>
            <a:ext cx="973137" cy="835025"/>
            <a:chOff x="1000" y="1888"/>
            <a:chExt cx="613" cy="412"/>
          </a:xfrm>
        </p:grpSpPr>
        <p:sp>
          <p:nvSpPr>
            <p:cNvPr id="795675" name="Rectangle 27"/>
            <p:cNvSpPr>
              <a:spLocks noChangeArrowheads="1"/>
            </p:cNvSpPr>
            <p:nvPr/>
          </p:nvSpPr>
          <p:spPr bwMode="auto">
            <a:xfrm>
              <a:off x="1012" y="1888"/>
              <a:ext cx="601" cy="412"/>
            </a:xfrm>
            <a:prstGeom prst="rect">
              <a:avLst/>
            </a:prstGeom>
            <a:solidFill>
              <a:srgbClr val="CCCC00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64564" name="Rectangle 28"/>
            <p:cNvSpPr>
              <a:spLocks noChangeArrowheads="1"/>
            </p:cNvSpPr>
            <p:nvPr/>
          </p:nvSpPr>
          <p:spPr bwMode="auto">
            <a:xfrm>
              <a:off x="1000" y="1914"/>
              <a:ext cx="610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FIN-</a:t>
              </a:r>
            </a:p>
            <a:p>
              <a:pPr algn="ctr"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WAIT-2</a:t>
              </a:r>
            </a:p>
          </p:txBody>
        </p:sp>
      </p:grpSp>
      <p:grpSp>
        <p:nvGrpSpPr>
          <p:cNvPr id="64573" name="Group 61"/>
          <p:cNvGrpSpPr>
            <a:grpSpLocks/>
          </p:cNvGrpSpPr>
          <p:nvPr/>
        </p:nvGrpSpPr>
        <p:grpSpPr bwMode="auto">
          <a:xfrm>
            <a:off x="107950" y="4081437"/>
            <a:ext cx="1936750" cy="601663"/>
            <a:chOff x="68" y="2664"/>
            <a:chExt cx="1220" cy="379"/>
          </a:xfrm>
        </p:grpSpPr>
        <p:grpSp>
          <p:nvGrpSpPr>
            <p:cNvPr id="64571" name="Group 59"/>
            <p:cNvGrpSpPr>
              <a:grpSpLocks/>
            </p:cNvGrpSpPr>
            <p:nvPr/>
          </p:nvGrpSpPr>
          <p:grpSpPr bwMode="auto">
            <a:xfrm>
              <a:off x="675" y="2664"/>
              <a:ext cx="613" cy="368"/>
              <a:chOff x="675" y="2664"/>
              <a:chExt cx="613" cy="368"/>
            </a:xfrm>
          </p:grpSpPr>
          <p:sp>
            <p:nvSpPr>
              <p:cNvPr id="795679" name="Rectangle 31"/>
              <p:cNvSpPr>
                <a:spLocks noChangeArrowheads="1"/>
              </p:cNvSpPr>
              <p:nvPr/>
            </p:nvSpPr>
            <p:spPr bwMode="auto">
              <a:xfrm>
                <a:off x="687" y="2671"/>
                <a:ext cx="601" cy="356"/>
              </a:xfrm>
              <a:prstGeom prst="rect">
                <a:avLst/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0" u="none">
                  <a:solidFill>
                    <a:srgbClr val="0000CC"/>
                  </a:solidFill>
                  <a:latin typeface="Tahoma" pitchFamily="34" charset="0"/>
                  <a:ea typeface="宋体" charset="-122"/>
                </a:endParaRPr>
              </a:p>
            </p:txBody>
          </p:sp>
          <p:sp>
            <p:nvSpPr>
              <p:cNvPr id="64568" name="Rectangle 32"/>
              <p:cNvSpPr>
                <a:spLocks noChangeArrowheads="1"/>
              </p:cNvSpPr>
              <p:nvPr/>
            </p:nvSpPr>
            <p:spPr bwMode="auto">
              <a:xfrm>
                <a:off x="675" y="2664"/>
                <a:ext cx="569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 algn="ctr" defTabSz="762000" eaLnBrk="0" hangingPunct="0">
                  <a:lnSpc>
                    <a:spcPct val="90000"/>
                  </a:lnSpc>
                </a:pPr>
                <a:r>
                  <a:rPr kumimoji="1" lang="en-US" altLang="zh-CN" sz="1800" b="0" u="none" dirty="0">
                    <a:solidFill>
                      <a:srgbClr val="0000CC"/>
                    </a:solidFill>
                    <a:ea typeface="黑体" pitchFamily="2" charset="-122"/>
                  </a:rPr>
                  <a:t>TIME-</a:t>
                </a:r>
              </a:p>
              <a:p>
                <a:pPr algn="ctr" defTabSz="762000" eaLnBrk="0" hangingPunct="0">
                  <a:lnSpc>
                    <a:spcPct val="90000"/>
                  </a:lnSpc>
                </a:pPr>
                <a:r>
                  <a:rPr kumimoji="1" lang="en-US" altLang="zh-CN" sz="1800" b="0" u="none" dirty="0">
                    <a:solidFill>
                      <a:srgbClr val="0000CC"/>
                    </a:solidFill>
                    <a:ea typeface="黑体" pitchFamily="2" charset="-122"/>
                  </a:rPr>
                  <a:t>WAIT</a:t>
                </a:r>
              </a:p>
            </p:txBody>
          </p:sp>
        </p:grpSp>
        <p:grpSp>
          <p:nvGrpSpPr>
            <p:cNvPr id="64572" name="Group 60"/>
            <p:cNvGrpSpPr>
              <a:grpSpLocks/>
            </p:cNvGrpSpPr>
            <p:nvPr/>
          </p:nvGrpSpPr>
          <p:grpSpPr bwMode="auto">
            <a:xfrm>
              <a:off x="68" y="2664"/>
              <a:ext cx="611" cy="379"/>
              <a:chOff x="68" y="2664"/>
              <a:chExt cx="611" cy="379"/>
            </a:xfrm>
          </p:grpSpPr>
          <p:sp>
            <p:nvSpPr>
              <p:cNvPr id="64566" name="Rectangle 17"/>
              <p:cNvSpPr>
                <a:spLocks noChangeArrowheads="1"/>
              </p:cNvSpPr>
              <p:nvPr/>
            </p:nvSpPr>
            <p:spPr bwMode="auto">
              <a:xfrm>
                <a:off x="68" y="2709"/>
                <a:ext cx="441" cy="3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kumimoji="1" lang="zh-CN" altLang="en-US" sz="1600" b="0" u="none">
                    <a:solidFill>
                      <a:srgbClr val="0000CC"/>
                    </a:solidFill>
                    <a:ea typeface="黑体" pitchFamily="2" charset="-122"/>
                  </a:rPr>
                  <a:t>等待 </a:t>
                </a:r>
              </a:p>
              <a:p>
                <a:pPr defTabSz="762000" eaLnBrk="0" hangingPunct="0">
                  <a:lnSpc>
                    <a:spcPct val="90000"/>
                  </a:lnSpc>
                </a:pPr>
                <a:r>
                  <a:rPr kumimoji="1" lang="en-US" altLang="zh-CN" sz="1600" b="0" u="none">
                    <a:solidFill>
                      <a:srgbClr val="0000CC"/>
                    </a:solidFill>
                    <a:ea typeface="黑体" pitchFamily="2" charset="-122"/>
                  </a:rPr>
                  <a:t>2MSL</a:t>
                </a:r>
              </a:p>
            </p:txBody>
          </p:sp>
          <p:sp>
            <p:nvSpPr>
              <p:cNvPr id="64569" name="Freeform 35"/>
              <p:cNvSpPr>
                <a:spLocks/>
              </p:cNvSpPr>
              <p:nvPr/>
            </p:nvSpPr>
            <p:spPr bwMode="auto">
              <a:xfrm>
                <a:off x="68" y="2664"/>
                <a:ext cx="611" cy="363"/>
              </a:xfrm>
              <a:custGeom>
                <a:avLst/>
                <a:gdLst>
                  <a:gd name="T0" fmla="*/ 1042 w 635"/>
                  <a:gd name="T1" fmla="*/ 0 h 499"/>
                  <a:gd name="T2" fmla="*/ 0 w 635"/>
                  <a:gd name="T3" fmla="*/ 0 h 499"/>
                  <a:gd name="T4" fmla="*/ 0 w 635"/>
                  <a:gd name="T5" fmla="*/ 2048 h 499"/>
                  <a:gd name="T6" fmla="*/ 1042 w 635"/>
                  <a:gd name="T7" fmla="*/ 2048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5"/>
                  <a:gd name="T13" fmla="*/ 0 h 499"/>
                  <a:gd name="T14" fmla="*/ 635 w 635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5" h="499">
                    <a:moveTo>
                      <a:pt x="635" y="0"/>
                    </a:moveTo>
                    <a:lnTo>
                      <a:pt x="0" y="0"/>
                    </a:lnTo>
                    <a:lnTo>
                      <a:pt x="0" y="499"/>
                    </a:lnTo>
                    <a:lnTo>
                      <a:pt x="635" y="499"/>
                    </a:ln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70" name="Text Box 36"/>
              <p:cNvSpPr txBox="1">
                <a:spLocks noChangeArrowheads="1"/>
              </p:cNvSpPr>
              <p:nvPr/>
            </p:nvSpPr>
            <p:spPr bwMode="auto">
              <a:xfrm>
                <a:off x="375" y="2664"/>
                <a:ext cx="28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b="0" u="none">
                    <a:solidFill>
                      <a:srgbClr val="0000CC"/>
                    </a:solidFill>
                    <a:ea typeface="黑体" pitchFamily="2" charset="-122"/>
                    <a:sym typeface="Wingdings" pitchFamily="2" charset="2"/>
                  </a:rPr>
                  <a:t></a:t>
                </a:r>
              </a:p>
            </p:txBody>
          </p:sp>
        </p:grpSp>
      </p:grpSp>
      <p:grpSp>
        <p:nvGrpSpPr>
          <p:cNvPr id="64574" name="Group 62"/>
          <p:cNvGrpSpPr>
            <a:grpSpLocks/>
          </p:cNvGrpSpPr>
          <p:nvPr/>
        </p:nvGrpSpPr>
        <p:grpSpPr bwMode="auto">
          <a:xfrm>
            <a:off x="4357686" y="2774925"/>
            <a:ext cx="1143008" cy="798512"/>
            <a:chOff x="4195" y="1502"/>
            <a:chExt cx="623" cy="415"/>
          </a:xfrm>
        </p:grpSpPr>
        <p:sp>
          <p:nvSpPr>
            <p:cNvPr id="795673" name="Rectangle 25"/>
            <p:cNvSpPr>
              <a:spLocks noChangeArrowheads="1"/>
            </p:cNvSpPr>
            <p:nvPr/>
          </p:nvSpPr>
          <p:spPr bwMode="auto">
            <a:xfrm>
              <a:off x="4216" y="1502"/>
              <a:ext cx="602" cy="415"/>
            </a:xfrm>
            <a:prstGeom prst="rect">
              <a:avLst/>
            </a:prstGeom>
            <a:solidFill>
              <a:srgbClr val="FF66FF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64576" name="Rectangle 26"/>
            <p:cNvSpPr>
              <a:spLocks noChangeArrowheads="1"/>
            </p:cNvSpPr>
            <p:nvPr/>
          </p:nvSpPr>
          <p:spPr bwMode="auto">
            <a:xfrm>
              <a:off x="4195" y="1555"/>
              <a:ext cx="618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CLOSE-</a:t>
              </a:r>
            </a:p>
            <a:p>
              <a:pPr algn="ctr" defTabSz="762000" eaLnBrk="0" hangingPunct="0"/>
              <a:r>
                <a:rPr kumimoji="1" lang="en-US" altLang="zh-CN" sz="1800" b="0" u="none" dirty="0">
                  <a:solidFill>
                    <a:srgbClr val="0000CC"/>
                  </a:solidFill>
                  <a:ea typeface="黑体" pitchFamily="2" charset="-122"/>
                </a:rPr>
                <a:t>WAIT</a:t>
              </a:r>
            </a:p>
          </p:txBody>
        </p:sp>
      </p:grpSp>
      <p:grpSp>
        <p:nvGrpSpPr>
          <p:cNvPr id="64580" name="Group 68"/>
          <p:cNvGrpSpPr>
            <a:grpSpLocks/>
          </p:cNvGrpSpPr>
          <p:nvPr/>
        </p:nvGrpSpPr>
        <p:grpSpPr bwMode="auto">
          <a:xfrm>
            <a:off x="4410070" y="4597375"/>
            <a:ext cx="1003300" cy="396875"/>
            <a:chOff x="4186" y="2698"/>
            <a:chExt cx="632" cy="250"/>
          </a:xfrm>
        </p:grpSpPr>
        <p:sp>
          <p:nvSpPr>
            <p:cNvPr id="795685" name="Rectangle 37"/>
            <p:cNvSpPr>
              <a:spLocks noChangeArrowheads="1"/>
            </p:cNvSpPr>
            <p:nvPr/>
          </p:nvSpPr>
          <p:spPr bwMode="auto">
            <a:xfrm>
              <a:off x="4216" y="2698"/>
              <a:ext cx="602" cy="250"/>
            </a:xfrm>
            <a:prstGeom prst="rect">
              <a:avLst/>
            </a:prstGeom>
            <a:solidFill>
              <a:srgbClr val="663300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64582" name="Text Box 56"/>
            <p:cNvSpPr txBox="1">
              <a:spLocks noChangeArrowheads="1"/>
            </p:cNvSpPr>
            <p:nvPr/>
          </p:nvSpPr>
          <p:spPr bwMode="auto">
            <a:xfrm>
              <a:off x="4186" y="2743"/>
              <a:ext cx="612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1" lang="en-US" altLang="zh-CN" sz="1800" b="0" u="none">
                  <a:solidFill>
                    <a:srgbClr val="FFFF99"/>
                  </a:solidFill>
                  <a:ea typeface="黑体" pitchFamily="2" charset="-122"/>
                </a:rPr>
                <a:t>CLOSED</a:t>
              </a:r>
            </a:p>
          </p:txBody>
        </p:sp>
      </p:grpSp>
      <p:sp>
        <p:nvSpPr>
          <p:cNvPr id="795677" name="Rectangle 29"/>
          <p:cNvSpPr>
            <a:spLocks noChangeArrowheads="1"/>
          </p:cNvSpPr>
          <p:nvPr/>
        </p:nvSpPr>
        <p:spPr bwMode="auto">
          <a:xfrm>
            <a:off x="4457695" y="3621062"/>
            <a:ext cx="955675" cy="955675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64579" name="Rectangle 30"/>
          <p:cNvSpPr>
            <a:spLocks noChangeArrowheads="1"/>
          </p:cNvSpPr>
          <p:nvPr/>
        </p:nvSpPr>
        <p:spPr bwMode="auto">
          <a:xfrm>
            <a:off x="4498970" y="3803625"/>
            <a:ext cx="8286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LAST-</a:t>
            </a:r>
          </a:p>
          <a:p>
            <a:pPr algn="ctr"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908857"/>
            <a:ext cx="4789488" cy="427037"/>
          </a:xfrm>
        </p:spPr>
        <p:txBody>
          <a:bodyPr anchor="b"/>
          <a:lstStyle/>
          <a:p>
            <a:pPr algn="l"/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必须等待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2MSL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的时间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35894"/>
            <a:ext cx="5603885" cy="2951162"/>
          </a:xfrm>
        </p:spPr>
        <p:txBody>
          <a:bodyPr/>
          <a:lstStyle/>
          <a:p>
            <a:pPr marL="269875" indent="-269875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MSL--Maximum Segment Lifetime</a:t>
            </a:r>
            <a:endParaRPr lang="zh-CN" altLang="en-US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第一，为了保证 服务器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在最后阶段发给客户机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的报文段都能够被正确接收。</a:t>
            </a:r>
          </a:p>
          <a:p>
            <a:pPr marL="269875" indent="-269875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第二，为了保证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发送的最后一个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ACK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报文段能够到达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 idx="4294967295"/>
          </p:nvPr>
        </p:nvSpPr>
        <p:spPr>
          <a:xfrm>
            <a:off x="447675" y="752475"/>
            <a:ext cx="6429375" cy="668338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三、保持定时器与时间等待定时器</a:t>
            </a:r>
          </a:p>
        </p:txBody>
      </p:sp>
      <p:sp>
        <p:nvSpPr>
          <p:cNvPr id="37890" name="内容占位符 2"/>
          <p:cNvSpPr>
            <a:spLocks noGrp="1"/>
          </p:cNvSpPr>
          <p:nvPr>
            <p:ph idx="4294967295"/>
          </p:nvPr>
        </p:nvSpPr>
        <p:spPr>
          <a:xfrm>
            <a:off x="539750" y="1408916"/>
            <a:ext cx="5256213" cy="2520950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协议设置了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种计时器：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重传定时器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坚持定时器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保持定时器</a:t>
            </a:r>
            <a:endParaRPr lang="en-US" altLang="zh-CN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时间等待定时器</a:t>
            </a:r>
            <a:endParaRPr lang="en-US" altLang="zh-CN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内容占位符 2"/>
          <p:cNvSpPr>
            <a:spLocks noGrp="1"/>
          </p:cNvSpPr>
          <p:nvPr>
            <p:ph idx="4294967295"/>
          </p:nvPr>
        </p:nvSpPr>
        <p:spPr>
          <a:xfrm>
            <a:off x="428596" y="915988"/>
            <a:ext cx="5999174" cy="38163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保持定时器</a:t>
            </a:r>
          </a:p>
          <a:p>
            <a:pPr marL="269875" indent="-269875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保持定时器用来防止（因客户机故障导致的）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连接处以长时期空闲状态；</a:t>
            </a:r>
          </a:p>
          <a:p>
            <a:pPr marL="269875" indent="-269875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超时通常设置为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小时，超过后将发送探测报文。发动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个探测报文仍没有响应，将终止连接。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时间等待定时器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在连接终止期间使用。在时间等待期间，连接没有真正关闭，还出于一种过渡状态。</a:t>
            </a:r>
          </a:p>
          <a:p>
            <a:pPr marL="269875" indent="-269875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时间等待定时器的值通常设置为报文寿命的两倍。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2"/>
          <p:cNvSpPr>
            <a:spLocks noChangeArrowheads="1"/>
          </p:cNvSpPr>
          <p:nvPr/>
        </p:nvSpPr>
        <p:spPr bwMode="auto">
          <a:xfrm>
            <a:off x="500063" y="1511300"/>
            <a:ext cx="521493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第五章   </a:t>
            </a:r>
            <a:r>
              <a:rPr lang="zh-CN" altLang="en-US" u="none" dirty="0" smtClean="0">
                <a:solidFill>
                  <a:srgbClr val="194D19"/>
                </a:solidFill>
                <a:latin typeface="华文新魏" pitchFamily="2" charset="-122"/>
              </a:rPr>
              <a:t>传输</a:t>
            </a:r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层</a:t>
            </a:r>
            <a:r>
              <a:rPr lang="zh-CN" altLang="en-US" u="none" dirty="0" smtClean="0">
                <a:solidFill>
                  <a:srgbClr val="194D19"/>
                </a:solidFill>
                <a:latin typeface="华文新魏" pitchFamily="2" charset="-122"/>
              </a:rPr>
              <a:t>协议与</a:t>
            </a:r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传输层软件编程方法 </a:t>
            </a:r>
            <a:endParaRPr lang="en-US" altLang="zh-CN" u="none" dirty="0">
              <a:solidFill>
                <a:srgbClr val="194D19"/>
              </a:solidFill>
              <a:latin typeface="华文新魏" pitchFamily="2" charset="-122"/>
            </a:endParaRPr>
          </a:p>
          <a:p>
            <a:pPr algn="ctr"/>
            <a:endParaRPr lang="en-US" altLang="zh-CN" sz="1400" u="none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 dirty="0">
                <a:solidFill>
                  <a:srgbClr val="002060"/>
                </a:solidFill>
              </a:rPr>
              <a:t>第四节 </a:t>
            </a:r>
            <a:r>
              <a:rPr lang="en-US" altLang="zh-CN" sz="2400" u="none" dirty="0">
                <a:solidFill>
                  <a:srgbClr val="002060"/>
                </a:solidFill>
              </a:rPr>
              <a:t>TCP</a:t>
            </a:r>
            <a:r>
              <a:rPr lang="zh-CN" altLang="en-US" sz="2400" u="none" dirty="0">
                <a:solidFill>
                  <a:srgbClr val="002060"/>
                </a:solidFill>
              </a:rPr>
              <a:t>连接的建立与释放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1"/>
          <p:cNvSpPr>
            <a:spLocks noGrp="1"/>
          </p:cNvSpPr>
          <p:nvPr>
            <p:ph type="title" idx="4294967295"/>
          </p:nvPr>
        </p:nvSpPr>
        <p:spPr>
          <a:xfrm>
            <a:off x="357158" y="786594"/>
            <a:ext cx="5470525" cy="747712"/>
          </a:xfrm>
        </p:spPr>
        <p:txBody>
          <a:bodyPr/>
          <a:lstStyle/>
          <a:p>
            <a:pPr algn="l">
              <a:defRPr/>
            </a:pP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连接建立与释放</a:t>
            </a:r>
          </a:p>
        </p:txBody>
      </p:sp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844551"/>
            <a:ext cx="2909209" cy="401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内容占位符 2"/>
          <p:cNvSpPr>
            <a:spLocks/>
          </p:cNvSpPr>
          <p:nvPr/>
        </p:nvSpPr>
        <p:spPr bwMode="auto">
          <a:xfrm>
            <a:off x="357180" y="1785159"/>
            <a:ext cx="31432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连接建立阶段：三次握手</a:t>
            </a:r>
            <a:endParaRPr lang="en-US" altLang="zh-CN" sz="2000" b="0" u="none">
              <a:solidFill>
                <a:srgbClr val="1A3868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sz="2000" b="0" u="none">
              <a:solidFill>
                <a:srgbClr val="1A3868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sz="2000" b="0" u="none">
              <a:solidFill>
                <a:srgbClr val="1A3868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数据传输阶段</a:t>
            </a:r>
            <a:endParaRPr lang="en-US" altLang="zh-CN" sz="2000" b="0" u="none">
              <a:solidFill>
                <a:srgbClr val="1A3868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2000" b="0" u="none">
              <a:solidFill>
                <a:srgbClr val="1A3868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sz="2000" b="0" u="none">
              <a:solidFill>
                <a:srgbClr val="1A3868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连接释放阶段：四次握手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438150" y="850900"/>
            <a:ext cx="7920038" cy="64928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一、</a:t>
            </a:r>
            <a:r>
              <a:rPr lang="en-US" altLang="zh-CN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TCP</a:t>
            </a:r>
            <a:r>
              <a:rPr lang="zh-CN" altLang="en-US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连接建立</a:t>
            </a:r>
          </a:p>
        </p:txBody>
      </p:sp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500063" y="1429536"/>
            <a:ext cx="5286383" cy="3068857"/>
            <a:chOff x="522" y="1380"/>
            <a:chExt cx="4716" cy="2460"/>
          </a:xfrm>
        </p:grpSpPr>
        <p:pic>
          <p:nvPicPr>
            <p:cNvPr id="1843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" y="1380"/>
              <a:ext cx="4716" cy="2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6" name="Line 8"/>
            <p:cNvSpPr>
              <a:spLocks noChangeShapeType="1"/>
            </p:cNvSpPr>
            <p:nvPr/>
          </p:nvSpPr>
          <p:spPr bwMode="auto">
            <a:xfrm>
              <a:off x="1610" y="2704"/>
              <a:ext cx="242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37" name="Rectangle 9"/>
            <p:cNvSpPr>
              <a:spLocks noChangeArrowheads="1"/>
            </p:cNvSpPr>
            <p:nvPr/>
          </p:nvSpPr>
          <p:spPr bwMode="auto">
            <a:xfrm>
              <a:off x="1633" y="3566"/>
              <a:ext cx="181" cy="204"/>
            </a:xfrm>
            <a:prstGeom prst="rect">
              <a:avLst/>
            </a:prstGeom>
            <a:solidFill>
              <a:srgbClr val="6C8DF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8" name="Line 10"/>
            <p:cNvSpPr>
              <a:spLocks noChangeShapeType="1"/>
            </p:cNvSpPr>
            <p:nvPr/>
          </p:nvSpPr>
          <p:spPr bwMode="auto">
            <a:xfrm>
              <a:off x="1610" y="3203"/>
              <a:ext cx="242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39" name="Line 11"/>
            <p:cNvSpPr>
              <a:spLocks noChangeShapeType="1"/>
            </p:cNvSpPr>
            <p:nvPr/>
          </p:nvSpPr>
          <p:spPr bwMode="auto">
            <a:xfrm>
              <a:off x="1610" y="3680"/>
              <a:ext cx="242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77"/>
          <p:cNvGrpSpPr>
            <a:grpSpLocks/>
          </p:cNvGrpSpPr>
          <p:nvPr/>
        </p:nvGrpSpPr>
        <p:grpSpPr bwMode="auto">
          <a:xfrm>
            <a:off x="1944687" y="2490011"/>
            <a:ext cx="2342027" cy="2582863"/>
            <a:chOff x="1474" y="1888"/>
            <a:chExt cx="2004" cy="2432"/>
          </a:xfrm>
        </p:grpSpPr>
        <p:sp>
          <p:nvSpPr>
            <p:cNvPr id="20502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Line 76"/>
            <p:cNvSpPr>
              <a:spLocks noChangeShapeType="1"/>
            </p:cNvSpPr>
            <p:nvPr/>
          </p:nvSpPr>
          <p:spPr bwMode="auto">
            <a:xfrm>
              <a:off x="3478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18347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用三次握手建立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2017712" y="2143935"/>
            <a:ext cx="2268785" cy="714375"/>
            <a:chOff x="1361" y="1306"/>
            <a:chExt cx="1537" cy="450"/>
          </a:xfrm>
        </p:grpSpPr>
        <p:sp>
          <p:nvSpPr>
            <p:cNvPr id="20483" name="Rectangle 25"/>
            <p:cNvSpPr>
              <a:spLocks noChangeArrowheads="1"/>
            </p:cNvSpPr>
            <p:nvPr/>
          </p:nvSpPr>
          <p:spPr bwMode="auto">
            <a:xfrm rot="507053">
              <a:off x="1410" y="1306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x</a:t>
              </a:r>
            </a:p>
          </p:txBody>
        </p:sp>
        <p:sp>
          <p:nvSpPr>
            <p:cNvPr id="20484" name="Line 28"/>
            <p:cNvSpPr>
              <a:spLocks noChangeShapeType="1"/>
            </p:cNvSpPr>
            <p:nvPr/>
          </p:nvSpPr>
          <p:spPr bwMode="auto">
            <a:xfrm>
              <a:off x="1361" y="1503"/>
              <a:ext cx="1537" cy="253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8111" name="Rectangle 31"/>
          <p:cNvSpPr>
            <a:spLocks noChangeArrowheads="1"/>
          </p:cNvSpPr>
          <p:nvPr/>
        </p:nvSpPr>
        <p:spPr bwMode="auto">
          <a:xfrm>
            <a:off x="1041399" y="2037574"/>
            <a:ext cx="966788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20486" name="Text Box 32"/>
          <p:cNvSpPr txBox="1">
            <a:spLocks noChangeArrowheads="1"/>
          </p:cNvSpPr>
          <p:nvPr/>
        </p:nvSpPr>
        <p:spPr bwMode="auto">
          <a:xfrm>
            <a:off x="992187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558117" name="Rectangle 37"/>
          <p:cNvSpPr>
            <a:spLocks noChangeArrowheads="1"/>
          </p:cNvSpPr>
          <p:nvPr/>
        </p:nvSpPr>
        <p:spPr bwMode="auto">
          <a:xfrm>
            <a:off x="4183060" y="2037574"/>
            <a:ext cx="985837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20488" name="Text Box 39"/>
          <p:cNvSpPr txBox="1">
            <a:spLocks noChangeArrowheads="1"/>
          </p:cNvSpPr>
          <p:nvPr/>
        </p:nvSpPr>
        <p:spPr bwMode="auto">
          <a:xfrm>
            <a:off x="4143372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20489" name="Rectangle 44"/>
          <p:cNvSpPr>
            <a:spLocks noChangeArrowheads="1"/>
          </p:cNvSpPr>
          <p:nvPr/>
        </p:nvSpPr>
        <p:spPr bwMode="auto">
          <a:xfrm>
            <a:off x="427130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20490" name="Freeform 46"/>
          <p:cNvSpPr>
            <a:spLocks/>
          </p:cNvSpPr>
          <p:nvPr/>
        </p:nvSpPr>
        <p:spPr bwMode="auto">
          <a:xfrm>
            <a:off x="428596" y="1785161"/>
            <a:ext cx="892202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Rectangle 45"/>
          <p:cNvSpPr>
            <a:spLocks noChangeArrowheads="1"/>
          </p:cNvSpPr>
          <p:nvPr/>
        </p:nvSpPr>
        <p:spPr bwMode="auto">
          <a:xfrm>
            <a:off x="5213476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被动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20492" name="Freeform 50"/>
          <p:cNvSpPr>
            <a:spLocks/>
          </p:cNvSpPr>
          <p:nvPr/>
        </p:nvSpPr>
        <p:spPr bwMode="auto">
          <a:xfrm>
            <a:off x="4879973" y="1791511"/>
            <a:ext cx="977912" cy="704850"/>
          </a:xfrm>
          <a:custGeom>
            <a:avLst/>
            <a:gdLst>
              <a:gd name="T0" fmla="*/ 0 w 792"/>
              <a:gd name="T1" fmla="*/ 0 h 487"/>
              <a:gd name="T2" fmla="*/ 2147483647 w 792"/>
              <a:gd name="T3" fmla="*/ 10474332 h 487"/>
              <a:gd name="T4" fmla="*/ 2147483647 w 792"/>
              <a:gd name="T5" fmla="*/ 1240101852 h 487"/>
              <a:gd name="T6" fmla="*/ 611240266 w 792"/>
              <a:gd name="T7" fmla="*/ 1221248928 h 487"/>
              <a:gd name="T8" fmla="*/ 0 60000 65536"/>
              <a:gd name="T9" fmla="*/ 0 60000 65536"/>
              <a:gd name="T10" fmla="*/ 0 60000 65536"/>
              <a:gd name="T11" fmla="*/ 0 60000 65536"/>
              <a:gd name="T12" fmla="*/ 0 w 792"/>
              <a:gd name="T13" fmla="*/ 0 h 487"/>
              <a:gd name="T14" fmla="*/ 792 w 792"/>
              <a:gd name="T15" fmla="*/ 487 h 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" h="487">
                <a:moveTo>
                  <a:pt x="0" y="0"/>
                </a:moveTo>
                <a:lnTo>
                  <a:pt x="792" y="4"/>
                </a:lnTo>
                <a:lnTo>
                  <a:pt x="792" y="487"/>
                </a:lnTo>
                <a:lnTo>
                  <a:pt x="183" y="48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93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762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47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Rectangle 55"/>
          <p:cNvSpPr>
            <a:spLocks noChangeArrowheads="1"/>
          </p:cNvSpPr>
          <p:nvPr/>
        </p:nvSpPr>
        <p:spPr bwMode="auto">
          <a:xfrm>
            <a:off x="1698624" y="1577199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20496" name="Rectangle 56"/>
          <p:cNvSpPr>
            <a:spLocks noChangeArrowheads="1"/>
          </p:cNvSpPr>
          <p:nvPr/>
        </p:nvSpPr>
        <p:spPr bwMode="auto">
          <a:xfrm>
            <a:off x="4192585" y="157719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sp>
        <p:nvSpPr>
          <p:cNvPr id="20497" name="Rectangle 57"/>
          <p:cNvSpPr>
            <a:spLocks noChangeArrowheads="1"/>
          </p:cNvSpPr>
          <p:nvPr/>
        </p:nvSpPr>
        <p:spPr bwMode="auto">
          <a:xfrm>
            <a:off x="1193799" y="1158099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客户</a:t>
            </a:r>
          </a:p>
        </p:txBody>
      </p:sp>
      <p:sp>
        <p:nvSpPr>
          <p:cNvPr id="20498" name="Rectangle 58"/>
          <p:cNvSpPr>
            <a:spLocks noChangeArrowheads="1"/>
          </p:cNvSpPr>
          <p:nvPr/>
        </p:nvSpPr>
        <p:spPr bwMode="auto">
          <a:xfrm>
            <a:off x="4241797" y="1158099"/>
            <a:ext cx="866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服务器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57158" y="3571899"/>
            <a:ext cx="5429288" cy="12858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000" b="0" u="none">
                <a:solidFill>
                  <a:srgbClr val="FFFF00"/>
                </a:solidFill>
              </a:rPr>
              <a:t>A </a:t>
            </a:r>
            <a:r>
              <a:rPr lang="zh-CN" altLang="en-US" sz="2000" b="0" u="none">
                <a:solidFill>
                  <a:srgbClr val="FFFF00"/>
                </a:solidFill>
              </a:rPr>
              <a:t>向 </a:t>
            </a:r>
            <a:r>
              <a:rPr lang="en-US" altLang="zh-CN" sz="2000" b="0" u="none">
                <a:solidFill>
                  <a:srgbClr val="FFFF00"/>
                </a:solidFill>
              </a:rPr>
              <a:t>B </a:t>
            </a:r>
            <a:r>
              <a:rPr lang="zh-CN" altLang="en-US" sz="2000" b="0" u="none">
                <a:solidFill>
                  <a:srgbClr val="FFFF00"/>
                </a:solidFill>
              </a:rPr>
              <a:t>发出连接请求报文段，报头中的同步位 </a:t>
            </a:r>
            <a:r>
              <a:rPr lang="en-US" altLang="zh-CN" sz="2000" b="0" u="none">
                <a:solidFill>
                  <a:srgbClr val="FFFF00"/>
                </a:solidFill>
              </a:rPr>
              <a:t>SYN = 1</a:t>
            </a:r>
            <a:r>
              <a:rPr lang="zh-CN" altLang="en-US" sz="2000" b="0" u="none">
                <a:solidFill>
                  <a:srgbClr val="FFFF00"/>
                </a:solidFill>
              </a:rPr>
              <a:t>，并选择序号 </a:t>
            </a:r>
            <a:r>
              <a:rPr lang="en-US" altLang="zh-CN" sz="2000" b="0" u="none">
                <a:solidFill>
                  <a:srgbClr val="FFFF00"/>
                </a:solidFill>
              </a:rPr>
              <a:t>seq = x</a:t>
            </a:r>
            <a:r>
              <a:rPr lang="zh-CN" altLang="en-US" sz="2000" b="0" u="none">
                <a:solidFill>
                  <a:srgbClr val="FFFF00"/>
                </a:solidFill>
              </a:rPr>
              <a:t>，表明传送数据时的第一个数据字节的序号是 </a:t>
            </a:r>
            <a:r>
              <a:rPr lang="en-US" altLang="zh-CN" sz="2000" b="0" u="none">
                <a:solidFill>
                  <a:srgbClr val="FFFF00"/>
                </a:solidFill>
              </a:rPr>
              <a:t>x</a:t>
            </a:r>
            <a:r>
              <a:rPr lang="zh-CN" altLang="en-US" sz="2000" b="0" u="none">
                <a:solidFill>
                  <a:srgbClr val="FFFF00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1944687" y="2490011"/>
            <a:ext cx="2342027" cy="2582863"/>
            <a:chOff x="1474" y="1888"/>
            <a:chExt cx="2004" cy="2432"/>
          </a:xfrm>
        </p:grpSpPr>
        <p:sp>
          <p:nvSpPr>
            <p:cNvPr id="27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76"/>
            <p:cNvSpPr>
              <a:spLocks noChangeShapeType="1"/>
            </p:cNvSpPr>
            <p:nvPr/>
          </p:nvSpPr>
          <p:spPr bwMode="auto">
            <a:xfrm>
              <a:off x="3478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2017712" y="2143935"/>
            <a:ext cx="2268785" cy="714375"/>
            <a:chOff x="1361" y="1306"/>
            <a:chExt cx="1537" cy="450"/>
          </a:xfrm>
        </p:grpSpPr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 rot="507053">
              <a:off x="1410" y="1306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x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1361" y="1503"/>
              <a:ext cx="1537" cy="253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18347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用三次握手建立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57158" y="3572676"/>
            <a:ext cx="5715040" cy="12858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 u="none" dirty="0">
                <a:solidFill>
                  <a:srgbClr val="FFFF00"/>
                </a:solidFill>
              </a:rPr>
              <a:t> B </a:t>
            </a:r>
            <a:r>
              <a:rPr lang="zh-CN" altLang="en-US" sz="2000" b="0" u="none" dirty="0">
                <a:solidFill>
                  <a:srgbClr val="FFFF00"/>
                </a:solidFill>
              </a:rPr>
              <a:t>收到连接请求报文段后，如同意则发回确认。 </a:t>
            </a:r>
            <a:r>
              <a:rPr lang="en-US" altLang="zh-CN" sz="2000" b="0" u="none" dirty="0">
                <a:solidFill>
                  <a:srgbClr val="FFFF00"/>
                </a:solidFill>
              </a:rPr>
              <a:t>B </a:t>
            </a:r>
            <a:r>
              <a:rPr lang="zh-CN" altLang="en-US" sz="2000" b="0" u="none" dirty="0">
                <a:solidFill>
                  <a:srgbClr val="FFFF00"/>
                </a:solidFill>
              </a:rPr>
              <a:t>在确认报文段中使 </a:t>
            </a:r>
            <a:r>
              <a:rPr lang="en-US" altLang="zh-CN" sz="2000" b="0" u="none" dirty="0">
                <a:solidFill>
                  <a:srgbClr val="FFFF00"/>
                </a:solidFill>
              </a:rPr>
              <a:t>SYN = 1</a:t>
            </a:r>
            <a:r>
              <a:rPr lang="zh-CN" altLang="en-US" sz="2000" b="0" u="none" dirty="0">
                <a:solidFill>
                  <a:srgbClr val="FFFF00"/>
                </a:solidFill>
              </a:rPr>
              <a:t>， </a:t>
            </a:r>
            <a:r>
              <a:rPr lang="en-US" altLang="zh-CN" sz="2000" b="0" u="none" dirty="0">
                <a:solidFill>
                  <a:srgbClr val="FFFF00"/>
                </a:solidFill>
              </a:rPr>
              <a:t>ACK = 1</a:t>
            </a:r>
            <a:r>
              <a:rPr lang="zh-CN" altLang="en-US" sz="2000" b="0" u="none" dirty="0">
                <a:solidFill>
                  <a:srgbClr val="FFFF00"/>
                </a:solidFill>
              </a:rPr>
              <a:t>，其确认号</a:t>
            </a:r>
            <a:r>
              <a:rPr lang="en-US" altLang="zh-CN" sz="2000" b="0" u="none" dirty="0" err="1">
                <a:solidFill>
                  <a:srgbClr val="FFFF00"/>
                </a:solidFill>
              </a:rPr>
              <a:t>ack</a:t>
            </a:r>
            <a:r>
              <a:rPr lang="en-US" altLang="zh-CN" sz="2000" b="0" u="none" dirty="0">
                <a:solidFill>
                  <a:srgbClr val="FFFF00"/>
                </a:solidFill>
              </a:rPr>
              <a:t> = x </a:t>
            </a:r>
            <a:r>
              <a:rPr lang="en-US" altLang="zh-CN" sz="2000" b="0" u="none" dirty="0">
                <a:solidFill>
                  <a:srgbClr val="FFFF00"/>
                </a:solidFill>
                <a:sym typeface="Symbol" pitchFamily="18" charset="2"/>
              </a:rPr>
              <a:t></a:t>
            </a:r>
            <a:r>
              <a:rPr lang="en-US" altLang="zh-CN" sz="2000" b="0" u="none" dirty="0">
                <a:solidFill>
                  <a:srgbClr val="FFFF00"/>
                </a:solidFill>
              </a:rPr>
              <a:t> 1</a:t>
            </a:r>
            <a:r>
              <a:rPr lang="zh-CN" altLang="en-US" sz="2000" b="0" u="none" dirty="0">
                <a:solidFill>
                  <a:srgbClr val="FFFF00"/>
                </a:solidFill>
              </a:rPr>
              <a:t>，自己选择的序号 </a:t>
            </a:r>
            <a:r>
              <a:rPr lang="en-US" altLang="zh-CN" sz="2000" b="0" u="none" dirty="0" err="1">
                <a:solidFill>
                  <a:srgbClr val="FFFF00"/>
                </a:solidFill>
              </a:rPr>
              <a:t>seq</a:t>
            </a:r>
            <a:r>
              <a:rPr lang="en-US" altLang="zh-CN" sz="2000" b="0" u="none" dirty="0">
                <a:solidFill>
                  <a:srgbClr val="FFFF00"/>
                </a:solidFill>
              </a:rPr>
              <a:t> = y</a:t>
            </a:r>
            <a:r>
              <a:rPr lang="zh-CN" altLang="en-US" sz="2000" b="0" u="none" dirty="0">
                <a:solidFill>
                  <a:srgbClr val="FFFF00"/>
                </a:solidFill>
              </a:rPr>
              <a:t>。</a:t>
            </a:r>
          </a:p>
        </p:txBody>
      </p: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1111220" y="2704312"/>
            <a:ext cx="3184529" cy="654050"/>
            <a:chOff x="1246" y="1697"/>
            <a:chExt cx="2006" cy="412"/>
          </a:xfrm>
        </p:grpSpPr>
        <p:sp>
          <p:nvSpPr>
            <p:cNvPr id="22550" name="Line 49"/>
            <p:cNvSpPr>
              <a:spLocks noChangeShapeType="1"/>
            </p:cNvSpPr>
            <p:nvPr/>
          </p:nvSpPr>
          <p:spPr bwMode="auto">
            <a:xfrm flipH="1">
              <a:off x="1761" y="1859"/>
              <a:ext cx="1491" cy="25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51" name="Rectangle 50"/>
            <p:cNvSpPr>
              <a:spLocks noChangeArrowheads="1"/>
            </p:cNvSpPr>
            <p:nvPr/>
          </p:nvSpPr>
          <p:spPr bwMode="auto">
            <a:xfrm rot="20990024" flipH="1">
              <a:off x="1246" y="1697"/>
              <a:ext cx="1656" cy="3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80000"/>
                </a:lnSpc>
              </a:pP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ACK = 1</a:t>
              </a:r>
              <a:r>
                <a:rPr kumimoji="1" lang="en-US" altLang="zh-CN" sz="2000" b="0" u="none" dirty="0" smtClean="0">
                  <a:solidFill>
                    <a:srgbClr val="0000CC"/>
                  </a:solidFill>
                  <a:ea typeface="黑体" pitchFamily="2" charset="-122"/>
                </a:rPr>
                <a:t>,</a:t>
              </a:r>
            </a:p>
            <a:p>
              <a:pPr defTabSz="762000" eaLnBrk="0" hangingPunct="0">
                <a:lnSpc>
                  <a:spcPct val="80000"/>
                </a:lnSpc>
              </a:pPr>
              <a:r>
                <a:rPr kumimoji="1" lang="en-US" altLang="zh-CN" sz="2000" b="0" u="none" dirty="0" smtClean="0">
                  <a:solidFill>
                    <a:srgbClr val="0000CC"/>
                  </a:solidFill>
                  <a:ea typeface="黑体" pitchFamily="2" charset="-122"/>
                </a:rPr>
                <a:t>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y,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= x 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 1</a:t>
              </a:r>
              <a:endParaRPr kumimoji="1" lang="en-US" altLang="zh-CN" sz="20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41399" y="2037574"/>
            <a:ext cx="966788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992187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4183060" y="2037574"/>
            <a:ext cx="985837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4143372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427130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37" name="Freeform 46"/>
          <p:cNvSpPr>
            <a:spLocks/>
          </p:cNvSpPr>
          <p:nvPr/>
        </p:nvSpPr>
        <p:spPr bwMode="auto">
          <a:xfrm>
            <a:off x="428596" y="1785161"/>
            <a:ext cx="892202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13476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被动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39" name="Freeform 50"/>
          <p:cNvSpPr>
            <a:spLocks/>
          </p:cNvSpPr>
          <p:nvPr/>
        </p:nvSpPr>
        <p:spPr bwMode="auto">
          <a:xfrm>
            <a:off x="4879973" y="1791511"/>
            <a:ext cx="977912" cy="704850"/>
          </a:xfrm>
          <a:custGeom>
            <a:avLst/>
            <a:gdLst>
              <a:gd name="T0" fmla="*/ 0 w 792"/>
              <a:gd name="T1" fmla="*/ 0 h 487"/>
              <a:gd name="T2" fmla="*/ 2147483647 w 792"/>
              <a:gd name="T3" fmla="*/ 10474332 h 487"/>
              <a:gd name="T4" fmla="*/ 2147483647 w 792"/>
              <a:gd name="T5" fmla="*/ 1240101852 h 487"/>
              <a:gd name="T6" fmla="*/ 611240266 w 792"/>
              <a:gd name="T7" fmla="*/ 1221248928 h 487"/>
              <a:gd name="T8" fmla="*/ 0 60000 65536"/>
              <a:gd name="T9" fmla="*/ 0 60000 65536"/>
              <a:gd name="T10" fmla="*/ 0 60000 65536"/>
              <a:gd name="T11" fmla="*/ 0 60000 65536"/>
              <a:gd name="T12" fmla="*/ 0 w 792"/>
              <a:gd name="T13" fmla="*/ 0 h 487"/>
              <a:gd name="T14" fmla="*/ 792 w 792"/>
              <a:gd name="T15" fmla="*/ 487 h 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" h="487">
                <a:moveTo>
                  <a:pt x="0" y="0"/>
                </a:moveTo>
                <a:lnTo>
                  <a:pt x="792" y="4"/>
                </a:lnTo>
                <a:lnTo>
                  <a:pt x="792" y="487"/>
                </a:lnTo>
                <a:lnTo>
                  <a:pt x="183" y="48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0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762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47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55"/>
          <p:cNvSpPr>
            <a:spLocks noChangeArrowheads="1"/>
          </p:cNvSpPr>
          <p:nvPr/>
        </p:nvSpPr>
        <p:spPr bwMode="auto">
          <a:xfrm>
            <a:off x="1698624" y="1577199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43" name="Rectangle 56"/>
          <p:cNvSpPr>
            <a:spLocks noChangeArrowheads="1"/>
          </p:cNvSpPr>
          <p:nvPr/>
        </p:nvSpPr>
        <p:spPr bwMode="auto">
          <a:xfrm>
            <a:off x="4192585" y="157719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1193799" y="1158099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客户</a:t>
            </a:r>
          </a:p>
        </p:txBody>
      </p:sp>
      <p:sp>
        <p:nvSpPr>
          <p:cNvPr id="45" name="Rectangle 58"/>
          <p:cNvSpPr>
            <a:spLocks noChangeArrowheads="1"/>
          </p:cNvSpPr>
          <p:nvPr/>
        </p:nvSpPr>
        <p:spPr bwMode="auto">
          <a:xfrm>
            <a:off x="4241797" y="1158099"/>
            <a:ext cx="866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服务器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18347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用三次握手建立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24605" name="Group 29"/>
          <p:cNvGrpSpPr>
            <a:grpSpLocks/>
          </p:cNvGrpSpPr>
          <p:nvPr/>
        </p:nvGrpSpPr>
        <p:grpSpPr bwMode="auto">
          <a:xfrm>
            <a:off x="2000232" y="3490126"/>
            <a:ext cx="3848100" cy="511175"/>
            <a:chOff x="1395" y="2244"/>
            <a:chExt cx="2424" cy="322"/>
          </a:xfrm>
        </p:grpSpPr>
        <p:sp>
          <p:nvSpPr>
            <p:cNvPr id="24597" name="Rectangle 26"/>
            <p:cNvSpPr>
              <a:spLocks noChangeArrowheads="1"/>
            </p:cNvSpPr>
            <p:nvPr/>
          </p:nvSpPr>
          <p:spPr bwMode="auto">
            <a:xfrm rot="487334">
              <a:off x="1480" y="2244"/>
              <a:ext cx="2339" cy="2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>
                  <a:solidFill>
                    <a:srgbClr val="0000CC"/>
                  </a:solidFill>
                  <a:ea typeface="黑体" pitchFamily="2" charset="-122"/>
                </a:rPr>
                <a:t>ACK = 1, seq = x + 1, ack = y </a:t>
              </a:r>
              <a:r>
                <a:rPr kumimoji="1" lang="en-US" altLang="zh-CN" sz="2000" b="0" u="none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 1</a:t>
              </a:r>
            </a:p>
          </p:txBody>
        </p:sp>
        <p:sp>
          <p:nvSpPr>
            <p:cNvPr id="24598" name="Line 27"/>
            <p:cNvSpPr>
              <a:spLocks noChangeShapeType="1"/>
            </p:cNvSpPr>
            <p:nvPr/>
          </p:nvSpPr>
          <p:spPr bwMode="auto">
            <a:xfrm>
              <a:off x="1395" y="2340"/>
              <a:ext cx="1440" cy="226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" name="Group 77"/>
          <p:cNvGrpSpPr>
            <a:grpSpLocks/>
          </p:cNvGrpSpPr>
          <p:nvPr/>
        </p:nvGrpSpPr>
        <p:grpSpPr bwMode="auto">
          <a:xfrm>
            <a:off x="1944687" y="2490011"/>
            <a:ext cx="2342027" cy="2582863"/>
            <a:chOff x="1474" y="1888"/>
            <a:chExt cx="2004" cy="2432"/>
          </a:xfrm>
        </p:grpSpPr>
        <p:sp>
          <p:nvSpPr>
            <p:cNvPr id="29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76"/>
            <p:cNvSpPr>
              <a:spLocks noChangeShapeType="1"/>
            </p:cNvSpPr>
            <p:nvPr/>
          </p:nvSpPr>
          <p:spPr bwMode="auto">
            <a:xfrm>
              <a:off x="3478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2017712" y="2143935"/>
            <a:ext cx="2268785" cy="714375"/>
            <a:chOff x="1361" y="1306"/>
            <a:chExt cx="1537" cy="450"/>
          </a:xfrm>
        </p:grpSpPr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 rot="507053">
              <a:off x="1410" y="1306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x</a:t>
              </a: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61" y="1503"/>
              <a:ext cx="1537" cy="253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1111220" y="2704312"/>
            <a:ext cx="3184529" cy="654050"/>
            <a:chOff x="1246" y="1697"/>
            <a:chExt cx="2006" cy="412"/>
          </a:xfrm>
        </p:grpSpPr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H="1">
              <a:off x="1761" y="1859"/>
              <a:ext cx="1491" cy="25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 rot="20990024" flipH="1">
              <a:off x="1246" y="1697"/>
              <a:ext cx="1656" cy="3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80000"/>
                </a:lnSpc>
              </a:pP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ACK = 1</a:t>
              </a:r>
              <a:r>
                <a:rPr kumimoji="1" lang="en-US" altLang="zh-CN" sz="2000" b="0" u="none" dirty="0" smtClean="0">
                  <a:solidFill>
                    <a:srgbClr val="0000CC"/>
                  </a:solidFill>
                  <a:ea typeface="黑体" pitchFamily="2" charset="-122"/>
                </a:rPr>
                <a:t>,</a:t>
              </a:r>
            </a:p>
            <a:p>
              <a:pPr defTabSz="762000" eaLnBrk="0" hangingPunct="0">
                <a:lnSpc>
                  <a:spcPct val="80000"/>
                </a:lnSpc>
              </a:pPr>
              <a:r>
                <a:rPr kumimoji="1" lang="en-US" altLang="zh-CN" sz="2000" b="0" u="none" dirty="0" smtClean="0">
                  <a:solidFill>
                    <a:srgbClr val="0000CC"/>
                  </a:solidFill>
                  <a:ea typeface="黑体" pitchFamily="2" charset="-122"/>
                </a:rPr>
                <a:t>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y,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= x 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 1</a:t>
              </a:r>
              <a:endParaRPr kumimoji="1" lang="en-US" altLang="zh-CN" sz="20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</p:grp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1041399" y="2037574"/>
            <a:ext cx="966788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92187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4183060" y="2037574"/>
            <a:ext cx="985837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4143372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427130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42" name="Freeform 46"/>
          <p:cNvSpPr>
            <a:spLocks/>
          </p:cNvSpPr>
          <p:nvPr/>
        </p:nvSpPr>
        <p:spPr bwMode="auto">
          <a:xfrm>
            <a:off x="428596" y="1785161"/>
            <a:ext cx="892202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5213476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被动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44" name="Freeform 50"/>
          <p:cNvSpPr>
            <a:spLocks/>
          </p:cNvSpPr>
          <p:nvPr/>
        </p:nvSpPr>
        <p:spPr bwMode="auto">
          <a:xfrm>
            <a:off x="4879973" y="1791511"/>
            <a:ext cx="977912" cy="704850"/>
          </a:xfrm>
          <a:custGeom>
            <a:avLst/>
            <a:gdLst>
              <a:gd name="T0" fmla="*/ 0 w 792"/>
              <a:gd name="T1" fmla="*/ 0 h 487"/>
              <a:gd name="T2" fmla="*/ 2147483647 w 792"/>
              <a:gd name="T3" fmla="*/ 10474332 h 487"/>
              <a:gd name="T4" fmla="*/ 2147483647 w 792"/>
              <a:gd name="T5" fmla="*/ 1240101852 h 487"/>
              <a:gd name="T6" fmla="*/ 611240266 w 792"/>
              <a:gd name="T7" fmla="*/ 1221248928 h 487"/>
              <a:gd name="T8" fmla="*/ 0 60000 65536"/>
              <a:gd name="T9" fmla="*/ 0 60000 65536"/>
              <a:gd name="T10" fmla="*/ 0 60000 65536"/>
              <a:gd name="T11" fmla="*/ 0 60000 65536"/>
              <a:gd name="T12" fmla="*/ 0 w 792"/>
              <a:gd name="T13" fmla="*/ 0 h 487"/>
              <a:gd name="T14" fmla="*/ 792 w 792"/>
              <a:gd name="T15" fmla="*/ 487 h 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" h="487">
                <a:moveTo>
                  <a:pt x="0" y="0"/>
                </a:moveTo>
                <a:lnTo>
                  <a:pt x="792" y="4"/>
                </a:lnTo>
                <a:lnTo>
                  <a:pt x="792" y="487"/>
                </a:lnTo>
                <a:lnTo>
                  <a:pt x="183" y="48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5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762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47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55"/>
          <p:cNvSpPr>
            <a:spLocks noChangeArrowheads="1"/>
          </p:cNvSpPr>
          <p:nvPr/>
        </p:nvSpPr>
        <p:spPr bwMode="auto">
          <a:xfrm>
            <a:off x="1698624" y="1577199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4192585" y="157719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sp>
        <p:nvSpPr>
          <p:cNvPr id="49" name="Rectangle 57"/>
          <p:cNvSpPr>
            <a:spLocks noChangeArrowheads="1"/>
          </p:cNvSpPr>
          <p:nvPr/>
        </p:nvSpPr>
        <p:spPr bwMode="auto">
          <a:xfrm>
            <a:off x="1193799" y="1158099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客户</a:t>
            </a:r>
          </a:p>
        </p:txBody>
      </p:sp>
      <p:sp>
        <p:nvSpPr>
          <p:cNvPr id="50" name="Rectangle 58"/>
          <p:cNvSpPr>
            <a:spLocks noChangeArrowheads="1"/>
          </p:cNvSpPr>
          <p:nvPr/>
        </p:nvSpPr>
        <p:spPr bwMode="auto">
          <a:xfrm>
            <a:off x="4241797" y="1158099"/>
            <a:ext cx="866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服务器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57158" y="1429536"/>
            <a:ext cx="5500726" cy="164307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000" b="0" u="none" dirty="0">
                <a:solidFill>
                  <a:srgbClr val="FFFF00"/>
                </a:solidFill>
              </a:rPr>
              <a:t>A </a:t>
            </a:r>
            <a:r>
              <a:rPr lang="zh-CN" altLang="en-US" sz="2000" b="0" u="none" dirty="0">
                <a:solidFill>
                  <a:srgbClr val="FFFF00"/>
                </a:solidFill>
              </a:rPr>
              <a:t>收到此报文段后向 </a:t>
            </a:r>
            <a:r>
              <a:rPr lang="en-US" altLang="zh-CN" sz="2000" b="0" u="none" dirty="0">
                <a:solidFill>
                  <a:srgbClr val="FFFF00"/>
                </a:solidFill>
              </a:rPr>
              <a:t>B </a:t>
            </a:r>
            <a:r>
              <a:rPr lang="zh-CN" altLang="en-US" sz="2000" b="0" u="none" dirty="0">
                <a:solidFill>
                  <a:srgbClr val="FFFF00"/>
                </a:solidFill>
              </a:rPr>
              <a:t>发确认，其 </a:t>
            </a:r>
            <a:r>
              <a:rPr lang="en-US" altLang="zh-CN" sz="2000" b="0" u="none" dirty="0">
                <a:solidFill>
                  <a:srgbClr val="FFFF00"/>
                </a:solidFill>
              </a:rPr>
              <a:t>ACK=1</a:t>
            </a:r>
            <a:r>
              <a:rPr lang="zh-CN" altLang="en-US" sz="2000" b="0" u="none" dirty="0">
                <a:solidFill>
                  <a:srgbClr val="FFFF00"/>
                </a:solidFill>
              </a:rPr>
              <a:t>，确认号 </a:t>
            </a:r>
            <a:r>
              <a:rPr lang="en-US" altLang="zh-CN" sz="2000" b="0" u="none" dirty="0" err="1">
                <a:solidFill>
                  <a:srgbClr val="FFFF00"/>
                </a:solidFill>
              </a:rPr>
              <a:t>ack</a:t>
            </a:r>
            <a:r>
              <a:rPr lang="en-US" altLang="zh-CN" sz="2000" b="0" u="none" dirty="0">
                <a:solidFill>
                  <a:srgbClr val="FFFF00"/>
                </a:solidFill>
              </a:rPr>
              <a:t> =y </a:t>
            </a:r>
            <a:r>
              <a:rPr lang="en-US" altLang="zh-CN" sz="2000" b="0" u="none" dirty="0">
                <a:solidFill>
                  <a:srgbClr val="FFFF00"/>
                </a:solidFill>
                <a:sym typeface="Symbol" pitchFamily="18" charset="2"/>
              </a:rPr>
              <a:t></a:t>
            </a:r>
            <a:r>
              <a:rPr lang="en-US" altLang="zh-CN" sz="2000" b="0" u="none" dirty="0">
                <a:solidFill>
                  <a:srgbClr val="FFFF00"/>
                </a:solidFill>
              </a:rPr>
              <a:t> 1</a:t>
            </a:r>
            <a:r>
              <a:rPr lang="zh-CN" altLang="en-US" sz="2000" b="0" u="none" dirty="0">
                <a:solidFill>
                  <a:srgbClr val="FFFF00"/>
                </a:solidFill>
              </a:rPr>
              <a:t>。</a:t>
            </a:r>
            <a:r>
              <a:rPr lang="en-US" altLang="zh-CN" sz="2000" b="0" u="none" dirty="0">
                <a:solidFill>
                  <a:srgbClr val="FFFF00"/>
                </a:solidFill>
              </a:rPr>
              <a:t>A </a:t>
            </a:r>
            <a:r>
              <a:rPr lang="zh-CN" altLang="en-US" sz="2000" b="0" u="none" dirty="0">
                <a:solidFill>
                  <a:srgbClr val="FFFF00"/>
                </a:solidFill>
              </a:rPr>
              <a:t>的 </a:t>
            </a:r>
            <a:r>
              <a:rPr lang="en-US" altLang="zh-CN" sz="2000" b="0" u="none" dirty="0">
                <a:solidFill>
                  <a:srgbClr val="FFFF00"/>
                </a:solidFill>
              </a:rPr>
              <a:t>TCP </a:t>
            </a:r>
            <a:r>
              <a:rPr lang="zh-CN" altLang="en-US" sz="2000" b="0" u="none" dirty="0">
                <a:solidFill>
                  <a:srgbClr val="FFFF00"/>
                </a:solidFill>
              </a:rPr>
              <a:t>通知上层应用进程连接已经建立。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18347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用三次握手建立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2000233" y="4242608"/>
            <a:ext cx="2286016" cy="401638"/>
            <a:chOff x="2088" y="3679"/>
            <a:chExt cx="1494" cy="337"/>
          </a:xfrm>
        </p:grpSpPr>
        <p:sp>
          <p:nvSpPr>
            <p:cNvPr id="26651" name="AutoShape 33"/>
            <p:cNvSpPr>
              <a:spLocks noChangeArrowheads="1"/>
            </p:cNvSpPr>
            <p:nvPr/>
          </p:nvSpPr>
          <p:spPr bwMode="auto">
            <a:xfrm>
              <a:off x="2088" y="3735"/>
              <a:ext cx="1494" cy="166"/>
            </a:xfrm>
            <a:prstGeom prst="leftRightArrow">
              <a:avLst>
                <a:gd name="adj1" fmla="val 55880"/>
                <a:gd name="adj2" fmla="val 103167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 b="0" u="none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652" name="Rectangle 34"/>
            <p:cNvSpPr>
              <a:spLocks noChangeArrowheads="1"/>
            </p:cNvSpPr>
            <p:nvPr/>
          </p:nvSpPr>
          <p:spPr bwMode="auto">
            <a:xfrm>
              <a:off x="2462" y="3679"/>
              <a:ext cx="714" cy="337"/>
            </a:xfrm>
            <a:prstGeom prst="rect">
              <a:avLst/>
            </a:prstGeom>
            <a:solidFill>
              <a:srgbClr val="CCECFF"/>
            </a:solidFill>
            <a:ln w="38100" cmpd="dbl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800" b="0" u="none">
                  <a:ea typeface="黑体" pitchFamily="2" charset="-122"/>
                </a:rPr>
                <a:t>数据传送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00232" y="3490126"/>
            <a:ext cx="3848100" cy="511175"/>
            <a:chOff x="1395" y="2244"/>
            <a:chExt cx="2424" cy="322"/>
          </a:xfrm>
        </p:grpSpPr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 rot="487334">
              <a:off x="1480" y="2244"/>
              <a:ext cx="2339" cy="2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>
                  <a:solidFill>
                    <a:srgbClr val="0000CC"/>
                  </a:solidFill>
                  <a:ea typeface="黑体" pitchFamily="2" charset="-122"/>
                </a:rPr>
                <a:t>ACK = 1, seq = x + 1, ack = y </a:t>
              </a:r>
              <a:r>
                <a:rPr kumimoji="1" lang="en-US" altLang="zh-CN" sz="2000" b="0" u="none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 1</a:t>
              </a: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1395" y="2340"/>
              <a:ext cx="1440" cy="226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" name="Group 77"/>
          <p:cNvGrpSpPr>
            <a:grpSpLocks/>
          </p:cNvGrpSpPr>
          <p:nvPr/>
        </p:nvGrpSpPr>
        <p:grpSpPr bwMode="auto">
          <a:xfrm>
            <a:off x="1944687" y="2490011"/>
            <a:ext cx="2342027" cy="2582863"/>
            <a:chOff x="1474" y="1888"/>
            <a:chExt cx="2004" cy="2432"/>
          </a:xfrm>
        </p:grpSpPr>
        <p:sp>
          <p:nvSpPr>
            <p:cNvPr id="34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76"/>
            <p:cNvSpPr>
              <a:spLocks noChangeShapeType="1"/>
            </p:cNvSpPr>
            <p:nvPr/>
          </p:nvSpPr>
          <p:spPr bwMode="auto">
            <a:xfrm>
              <a:off x="3478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2017712" y="2143935"/>
            <a:ext cx="2268785" cy="714375"/>
            <a:chOff x="1361" y="1306"/>
            <a:chExt cx="1537" cy="450"/>
          </a:xfrm>
        </p:grpSpPr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 rot="507053">
              <a:off x="1410" y="1306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x</a:t>
              </a:r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1361" y="1503"/>
              <a:ext cx="1537" cy="253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1111220" y="2704312"/>
            <a:ext cx="3184529" cy="654050"/>
            <a:chOff x="1246" y="1697"/>
            <a:chExt cx="2006" cy="412"/>
          </a:xfrm>
        </p:grpSpPr>
        <p:sp>
          <p:nvSpPr>
            <p:cNvPr id="40" name="Line 49"/>
            <p:cNvSpPr>
              <a:spLocks noChangeShapeType="1"/>
            </p:cNvSpPr>
            <p:nvPr/>
          </p:nvSpPr>
          <p:spPr bwMode="auto">
            <a:xfrm flipH="1">
              <a:off x="1761" y="1859"/>
              <a:ext cx="1491" cy="25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 rot="20990024" flipH="1">
              <a:off x="1246" y="1697"/>
              <a:ext cx="1656" cy="3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80000"/>
                </a:lnSpc>
              </a:pP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ACK = 1</a:t>
              </a:r>
              <a:r>
                <a:rPr kumimoji="1" lang="en-US" altLang="zh-CN" sz="2000" b="0" u="none" dirty="0" smtClean="0">
                  <a:solidFill>
                    <a:srgbClr val="0000CC"/>
                  </a:solidFill>
                  <a:ea typeface="黑体" pitchFamily="2" charset="-122"/>
                </a:rPr>
                <a:t>,</a:t>
              </a:r>
            </a:p>
            <a:p>
              <a:pPr defTabSz="762000" eaLnBrk="0" hangingPunct="0">
                <a:lnSpc>
                  <a:spcPct val="80000"/>
                </a:lnSpc>
              </a:pPr>
              <a:r>
                <a:rPr kumimoji="1" lang="en-US" altLang="zh-CN" sz="2000" b="0" u="none" dirty="0" smtClean="0">
                  <a:solidFill>
                    <a:srgbClr val="0000CC"/>
                  </a:solidFill>
                  <a:ea typeface="黑体" pitchFamily="2" charset="-122"/>
                </a:rPr>
                <a:t>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y,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= x 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 1</a:t>
              </a:r>
              <a:endParaRPr kumimoji="1" lang="en-US" altLang="zh-CN" sz="20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</p:grp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1041399" y="2037574"/>
            <a:ext cx="966788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992187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4183060" y="2037574"/>
            <a:ext cx="985837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4143372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427130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428596" y="1785161"/>
            <a:ext cx="892202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5213476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被动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4879973" y="1791511"/>
            <a:ext cx="977912" cy="704850"/>
          </a:xfrm>
          <a:custGeom>
            <a:avLst/>
            <a:gdLst>
              <a:gd name="T0" fmla="*/ 0 w 792"/>
              <a:gd name="T1" fmla="*/ 0 h 487"/>
              <a:gd name="T2" fmla="*/ 2147483647 w 792"/>
              <a:gd name="T3" fmla="*/ 10474332 h 487"/>
              <a:gd name="T4" fmla="*/ 2147483647 w 792"/>
              <a:gd name="T5" fmla="*/ 1240101852 h 487"/>
              <a:gd name="T6" fmla="*/ 611240266 w 792"/>
              <a:gd name="T7" fmla="*/ 1221248928 h 487"/>
              <a:gd name="T8" fmla="*/ 0 60000 65536"/>
              <a:gd name="T9" fmla="*/ 0 60000 65536"/>
              <a:gd name="T10" fmla="*/ 0 60000 65536"/>
              <a:gd name="T11" fmla="*/ 0 60000 65536"/>
              <a:gd name="T12" fmla="*/ 0 w 792"/>
              <a:gd name="T13" fmla="*/ 0 h 487"/>
              <a:gd name="T14" fmla="*/ 792 w 792"/>
              <a:gd name="T15" fmla="*/ 487 h 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" h="487">
                <a:moveTo>
                  <a:pt x="0" y="0"/>
                </a:moveTo>
                <a:lnTo>
                  <a:pt x="792" y="4"/>
                </a:lnTo>
                <a:lnTo>
                  <a:pt x="792" y="487"/>
                </a:lnTo>
                <a:lnTo>
                  <a:pt x="183" y="48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0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762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47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5"/>
          <p:cNvSpPr>
            <a:spLocks noChangeArrowheads="1"/>
          </p:cNvSpPr>
          <p:nvPr/>
        </p:nvSpPr>
        <p:spPr bwMode="auto">
          <a:xfrm>
            <a:off x="1698624" y="1577199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53" name="Rectangle 56"/>
          <p:cNvSpPr>
            <a:spLocks noChangeArrowheads="1"/>
          </p:cNvSpPr>
          <p:nvPr/>
        </p:nvSpPr>
        <p:spPr bwMode="auto">
          <a:xfrm>
            <a:off x="4192585" y="157719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sp>
        <p:nvSpPr>
          <p:cNvPr id="54" name="Rectangle 57"/>
          <p:cNvSpPr>
            <a:spLocks noChangeArrowheads="1"/>
          </p:cNvSpPr>
          <p:nvPr/>
        </p:nvSpPr>
        <p:spPr bwMode="auto">
          <a:xfrm>
            <a:off x="1193799" y="1158099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客户</a:t>
            </a:r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4241797" y="1158099"/>
            <a:ext cx="866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服务器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00034" y="1429536"/>
            <a:ext cx="5357850" cy="12858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000" b="0" u="none" dirty="0">
                <a:solidFill>
                  <a:srgbClr val="FFFF00"/>
                </a:solidFill>
              </a:rPr>
              <a:t>B </a:t>
            </a:r>
            <a:r>
              <a:rPr lang="zh-CN" altLang="en-US" sz="2000" b="0" u="none" dirty="0">
                <a:solidFill>
                  <a:srgbClr val="FFFF00"/>
                </a:solidFill>
              </a:rPr>
              <a:t>的 </a:t>
            </a:r>
            <a:r>
              <a:rPr lang="en-US" altLang="zh-CN" sz="2000" b="0" u="none" dirty="0">
                <a:solidFill>
                  <a:srgbClr val="FFFF00"/>
                </a:solidFill>
              </a:rPr>
              <a:t>TCP </a:t>
            </a:r>
            <a:r>
              <a:rPr lang="zh-CN" altLang="en-US" sz="2000" b="0" u="none" dirty="0">
                <a:solidFill>
                  <a:srgbClr val="FFFF00"/>
                </a:solidFill>
              </a:rPr>
              <a:t>收到主机 </a:t>
            </a:r>
            <a:r>
              <a:rPr lang="en-US" altLang="zh-CN" sz="2000" b="0" u="none" dirty="0">
                <a:solidFill>
                  <a:srgbClr val="FFFF00"/>
                </a:solidFill>
              </a:rPr>
              <a:t>A </a:t>
            </a:r>
            <a:r>
              <a:rPr lang="zh-CN" altLang="en-US" sz="2000" b="0" u="none" dirty="0">
                <a:solidFill>
                  <a:srgbClr val="FFFF00"/>
                </a:solidFill>
              </a:rPr>
              <a:t>的确认后，也通知其上层应用进程：</a:t>
            </a:r>
            <a:r>
              <a:rPr lang="en-US" altLang="zh-CN" sz="2000" b="0" u="none" dirty="0">
                <a:solidFill>
                  <a:srgbClr val="FFFF00"/>
                </a:solidFill>
              </a:rPr>
              <a:t>TCP </a:t>
            </a:r>
            <a:r>
              <a:rPr lang="zh-CN" altLang="en-US" sz="2000" b="0" u="none" dirty="0">
                <a:solidFill>
                  <a:srgbClr val="FFFF00"/>
                </a:solidFill>
              </a:rPr>
              <a:t>连接已经建立。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2"/>
          <p:cNvGrpSpPr>
            <a:grpSpLocks/>
          </p:cNvGrpSpPr>
          <p:nvPr/>
        </p:nvGrpSpPr>
        <p:grpSpPr bwMode="auto">
          <a:xfrm>
            <a:off x="1858823" y="4242608"/>
            <a:ext cx="2286016" cy="401638"/>
            <a:chOff x="2088" y="3679"/>
            <a:chExt cx="1494" cy="337"/>
          </a:xfrm>
        </p:grpSpPr>
        <p:sp>
          <p:nvSpPr>
            <p:cNvPr id="46" name="AutoShape 33"/>
            <p:cNvSpPr>
              <a:spLocks noChangeArrowheads="1"/>
            </p:cNvSpPr>
            <p:nvPr/>
          </p:nvSpPr>
          <p:spPr bwMode="auto">
            <a:xfrm>
              <a:off x="2088" y="3735"/>
              <a:ext cx="1494" cy="166"/>
            </a:xfrm>
            <a:prstGeom prst="leftRightArrow">
              <a:avLst>
                <a:gd name="adj1" fmla="val 55880"/>
                <a:gd name="adj2" fmla="val 103167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 b="0" u="none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2462" y="3679"/>
              <a:ext cx="714" cy="337"/>
            </a:xfrm>
            <a:prstGeom prst="rect">
              <a:avLst/>
            </a:prstGeom>
            <a:solidFill>
              <a:srgbClr val="CCECFF"/>
            </a:solidFill>
            <a:ln w="38100" cmpd="dbl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zh-CN" altLang="en-US" sz="1800" b="0" u="none">
                  <a:ea typeface="黑体" pitchFamily="2" charset="-122"/>
                </a:rPr>
                <a:t>数据传送</a:t>
              </a:r>
            </a:p>
          </p:txBody>
        </p:sp>
      </p:grpSp>
      <p:grpSp>
        <p:nvGrpSpPr>
          <p:cNvPr id="48" name="Group 29"/>
          <p:cNvGrpSpPr>
            <a:grpSpLocks/>
          </p:cNvGrpSpPr>
          <p:nvPr/>
        </p:nvGrpSpPr>
        <p:grpSpPr bwMode="auto">
          <a:xfrm>
            <a:off x="1858822" y="3490126"/>
            <a:ext cx="3848100" cy="511175"/>
            <a:chOff x="1395" y="2244"/>
            <a:chExt cx="2424" cy="322"/>
          </a:xfrm>
        </p:grpSpPr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 rot="487334">
              <a:off x="1480" y="2244"/>
              <a:ext cx="2339" cy="2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>
                  <a:solidFill>
                    <a:srgbClr val="0000CC"/>
                  </a:solidFill>
                  <a:ea typeface="黑体" pitchFamily="2" charset="-122"/>
                </a:rPr>
                <a:t>ACK = 1, seq = x + 1, ack = y </a:t>
              </a:r>
              <a:r>
                <a:rPr kumimoji="1" lang="en-US" altLang="zh-CN" sz="2000" b="0" u="none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 1</a:t>
              </a:r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1395" y="2340"/>
              <a:ext cx="1440" cy="226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77"/>
          <p:cNvGrpSpPr>
            <a:grpSpLocks/>
          </p:cNvGrpSpPr>
          <p:nvPr/>
        </p:nvGrpSpPr>
        <p:grpSpPr bwMode="auto">
          <a:xfrm>
            <a:off x="1803277" y="2490011"/>
            <a:ext cx="2342027" cy="2582863"/>
            <a:chOff x="1474" y="1888"/>
            <a:chExt cx="2004" cy="2432"/>
          </a:xfrm>
        </p:grpSpPr>
        <p:sp>
          <p:nvSpPr>
            <p:cNvPr id="52" name="Line 75"/>
            <p:cNvSpPr>
              <a:spLocks noChangeShapeType="1"/>
            </p:cNvSpPr>
            <p:nvPr/>
          </p:nvSpPr>
          <p:spPr bwMode="auto">
            <a:xfrm>
              <a:off x="1474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76"/>
            <p:cNvSpPr>
              <a:spLocks noChangeShapeType="1"/>
            </p:cNvSpPr>
            <p:nvPr/>
          </p:nvSpPr>
          <p:spPr bwMode="auto">
            <a:xfrm>
              <a:off x="3478" y="1888"/>
              <a:ext cx="0" cy="2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Group 25"/>
          <p:cNvGrpSpPr>
            <a:grpSpLocks/>
          </p:cNvGrpSpPr>
          <p:nvPr/>
        </p:nvGrpSpPr>
        <p:grpSpPr bwMode="auto">
          <a:xfrm>
            <a:off x="1876302" y="2143935"/>
            <a:ext cx="2268785" cy="714375"/>
            <a:chOff x="1361" y="1306"/>
            <a:chExt cx="1537" cy="450"/>
          </a:xfrm>
        </p:grpSpPr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 rot="507053">
              <a:off x="1410" y="1306"/>
              <a:ext cx="13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x</a:t>
              </a:r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1361" y="1503"/>
              <a:ext cx="1537" cy="253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7" name="Group 27"/>
          <p:cNvGrpSpPr>
            <a:grpSpLocks/>
          </p:cNvGrpSpPr>
          <p:nvPr/>
        </p:nvGrpSpPr>
        <p:grpSpPr bwMode="auto">
          <a:xfrm>
            <a:off x="969810" y="2704312"/>
            <a:ext cx="3184529" cy="654050"/>
            <a:chOff x="1246" y="1697"/>
            <a:chExt cx="2006" cy="412"/>
          </a:xfrm>
        </p:grpSpPr>
        <p:sp>
          <p:nvSpPr>
            <p:cNvPr id="58" name="Line 49"/>
            <p:cNvSpPr>
              <a:spLocks noChangeShapeType="1"/>
            </p:cNvSpPr>
            <p:nvPr/>
          </p:nvSpPr>
          <p:spPr bwMode="auto">
            <a:xfrm flipH="1">
              <a:off x="1761" y="1859"/>
              <a:ext cx="1491" cy="25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 rot="20990024" flipH="1">
              <a:off x="1246" y="1697"/>
              <a:ext cx="1656" cy="3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80000"/>
                </a:lnSpc>
              </a:pP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SYN = 1, ACK = 1</a:t>
              </a:r>
              <a:r>
                <a:rPr kumimoji="1" lang="en-US" altLang="zh-CN" sz="2000" b="0" u="none" dirty="0" smtClean="0">
                  <a:solidFill>
                    <a:srgbClr val="0000CC"/>
                  </a:solidFill>
                  <a:ea typeface="黑体" pitchFamily="2" charset="-122"/>
                </a:rPr>
                <a:t>,</a:t>
              </a:r>
            </a:p>
            <a:p>
              <a:pPr defTabSz="762000" eaLnBrk="0" hangingPunct="0">
                <a:lnSpc>
                  <a:spcPct val="80000"/>
                </a:lnSpc>
              </a:pPr>
              <a:r>
                <a:rPr kumimoji="1" lang="en-US" altLang="zh-CN" sz="2000" b="0" u="none" dirty="0" smtClean="0">
                  <a:solidFill>
                    <a:srgbClr val="0000CC"/>
                  </a:solidFill>
                  <a:ea typeface="黑体" pitchFamily="2" charset="-122"/>
                </a:rPr>
                <a:t>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seq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 = y, </a:t>
              </a:r>
              <a:r>
                <a:rPr kumimoji="1" lang="en-US" altLang="zh-CN" sz="2000" b="0" u="none" dirty="0" err="1">
                  <a:solidFill>
                    <a:srgbClr val="0000CC"/>
                  </a:solidFill>
                  <a:ea typeface="黑体" pitchFamily="2" charset="-122"/>
                </a:rPr>
                <a:t>ack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</a:rPr>
                <a:t>= x </a:t>
              </a:r>
              <a:r>
                <a:rPr kumimoji="1" lang="en-US" altLang="zh-CN" sz="2000" b="0" u="none" dirty="0">
                  <a:solidFill>
                    <a:srgbClr val="0000CC"/>
                  </a:solidFill>
                  <a:ea typeface="黑体" pitchFamily="2" charset="-122"/>
                  <a:sym typeface="Symbol" pitchFamily="18" charset="2"/>
                </a:rPr>
                <a:t> 1</a:t>
              </a:r>
              <a:endParaRPr kumimoji="1" lang="en-US" altLang="zh-CN" sz="2000" b="0" u="none" dirty="0">
                <a:solidFill>
                  <a:srgbClr val="0000CC"/>
                </a:solidFill>
                <a:ea typeface="黑体" pitchFamily="2" charset="-122"/>
              </a:endParaRPr>
            </a:p>
          </p:txBody>
        </p:sp>
      </p:grp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899989" y="2037574"/>
            <a:ext cx="966788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850777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4041650" y="2037574"/>
            <a:ext cx="985837" cy="412750"/>
          </a:xfrm>
          <a:prstGeom prst="rect">
            <a:avLst/>
          </a:prstGeom>
          <a:solidFill>
            <a:srgbClr val="6633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b="0" u="none">
              <a:solidFill>
                <a:srgbClr val="0000CC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4001962" y="2085199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1800" b="0" u="none">
                <a:solidFill>
                  <a:srgbClr val="FFFF66"/>
                </a:solidFill>
                <a:ea typeface="黑体" pitchFamily="2" charset="-122"/>
              </a:rPr>
              <a:t>CLOSED</a:t>
            </a:r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285720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主动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65" name="Freeform 46"/>
          <p:cNvSpPr>
            <a:spLocks/>
          </p:cNvSpPr>
          <p:nvPr/>
        </p:nvSpPr>
        <p:spPr bwMode="auto">
          <a:xfrm>
            <a:off x="287186" y="1785161"/>
            <a:ext cx="892202" cy="711200"/>
          </a:xfrm>
          <a:custGeom>
            <a:avLst/>
            <a:gdLst>
              <a:gd name="T0" fmla="*/ 2147483647 w 758"/>
              <a:gd name="T1" fmla="*/ 10489838 h 491"/>
              <a:gd name="T2" fmla="*/ 0 w 758"/>
              <a:gd name="T3" fmla="*/ 0 h 491"/>
              <a:gd name="T4" fmla="*/ 0 w 758"/>
              <a:gd name="T5" fmla="*/ 1252549268 h 491"/>
              <a:gd name="T6" fmla="*/ 1973554232 w 758"/>
              <a:gd name="T7" fmla="*/ 1252549268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491"/>
              <a:gd name="T14" fmla="*/ 758 w 758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491">
                <a:moveTo>
                  <a:pt x="758" y="4"/>
                </a:moveTo>
                <a:lnTo>
                  <a:pt x="0" y="0"/>
                </a:lnTo>
                <a:lnTo>
                  <a:pt x="0" y="491"/>
                </a:lnTo>
                <a:lnTo>
                  <a:pt x="592" y="491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5072066" y="1856563"/>
            <a:ext cx="64440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被动</a:t>
            </a:r>
            <a:endParaRPr kumimoji="1" lang="en-US" altLang="zh-CN" sz="1800" b="0" u="none" dirty="0" smtClean="0">
              <a:solidFill>
                <a:srgbClr val="0000CC"/>
              </a:solidFill>
              <a:ea typeface="黑体" pitchFamily="2" charset="-122"/>
            </a:endParaRPr>
          </a:p>
          <a:p>
            <a:pPr defTabSz="762000" eaLnBrk="0" hangingPunct="0"/>
            <a:r>
              <a:rPr kumimoji="1" lang="zh-CN" altLang="en-US" sz="1800" b="0" u="none" dirty="0" smtClean="0">
                <a:solidFill>
                  <a:srgbClr val="0000CC"/>
                </a:solidFill>
                <a:ea typeface="黑体" pitchFamily="2" charset="-122"/>
              </a:rPr>
              <a:t>打开</a:t>
            </a:r>
            <a:endParaRPr kumimoji="1" lang="zh-CN" altLang="en-US" sz="1800" b="0" u="none" dirty="0">
              <a:solidFill>
                <a:srgbClr val="0000CC"/>
              </a:solidFill>
              <a:ea typeface="黑体" pitchFamily="2" charset="-122"/>
            </a:endParaRPr>
          </a:p>
        </p:txBody>
      </p:sp>
      <p:sp>
        <p:nvSpPr>
          <p:cNvPr id="67" name="Freeform 50"/>
          <p:cNvSpPr>
            <a:spLocks/>
          </p:cNvSpPr>
          <p:nvPr/>
        </p:nvSpPr>
        <p:spPr bwMode="auto">
          <a:xfrm>
            <a:off x="4738563" y="1791511"/>
            <a:ext cx="977912" cy="704850"/>
          </a:xfrm>
          <a:custGeom>
            <a:avLst/>
            <a:gdLst>
              <a:gd name="T0" fmla="*/ 0 w 792"/>
              <a:gd name="T1" fmla="*/ 0 h 487"/>
              <a:gd name="T2" fmla="*/ 2147483647 w 792"/>
              <a:gd name="T3" fmla="*/ 10474332 h 487"/>
              <a:gd name="T4" fmla="*/ 2147483647 w 792"/>
              <a:gd name="T5" fmla="*/ 1240101852 h 487"/>
              <a:gd name="T6" fmla="*/ 611240266 w 792"/>
              <a:gd name="T7" fmla="*/ 1221248928 h 487"/>
              <a:gd name="T8" fmla="*/ 0 60000 65536"/>
              <a:gd name="T9" fmla="*/ 0 60000 65536"/>
              <a:gd name="T10" fmla="*/ 0 60000 65536"/>
              <a:gd name="T11" fmla="*/ 0 60000 65536"/>
              <a:gd name="T12" fmla="*/ 0 w 792"/>
              <a:gd name="T13" fmla="*/ 0 h 487"/>
              <a:gd name="T14" fmla="*/ 792 w 792"/>
              <a:gd name="T15" fmla="*/ 487 h 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" h="487">
                <a:moveTo>
                  <a:pt x="0" y="0"/>
                </a:moveTo>
                <a:lnTo>
                  <a:pt x="792" y="4"/>
                </a:lnTo>
                <a:lnTo>
                  <a:pt x="792" y="487"/>
                </a:lnTo>
                <a:lnTo>
                  <a:pt x="183" y="48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8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352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537" y="1577199"/>
            <a:ext cx="501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55"/>
          <p:cNvSpPr>
            <a:spLocks noChangeArrowheads="1"/>
          </p:cNvSpPr>
          <p:nvPr/>
        </p:nvSpPr>
        <p:spPr bwMode="auto">
          <a:xfrm>
            <a:off x="1557214" y="1577199"/>
            <a:ext cx="34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A</a:t>
            </a: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4051175" y="157719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en-US" altLang="zh-CN" sz="1800" b="0" u="none">
                <a:solidFill>
                  <a:srgbClr val="0000CC"/>
                </a:solidFill>
                <a:ea typeface="黑体" pitchFamily="2" charset="-122"/>
              </a:rPr>
              <a:t>B</a:t>
            </a:r>
          </a:p>
        </p:txBody>
      </p:sp>
      <p:sp>
        <p:nvSpPr>
          <p:cNvPr id="72" name="Rectangle 57"/>
          <p:cNvSpPr>
            <a:spLocks noChangeArrowheads="1"/>
          </p:cNvSpPr>
          <p:nvPr/>
        </p:nvSpPr>
        <p:spPr bwMode="auto">
          <a:xfrm>
            <a:off x="1052389" y="1158099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客户</a:t>
            </a:r>
          </a:p>
        </p:txBody>
      </p:sp>
      <p:sp>
        <p:nvSpPr>
          <p:cNvPr id="73" name="Rectangle 58"/>
          <p:cNvSpPr>
            <a:spLocks noChangeArrowheads="1"/>
          </p:cNvSpPr>
          <p:nvPr/>
        </p:nvSpPr>
        <p:spPr bwMode="auto">
          <a:xfrm>
            <a:off x="4100387" y="1158099"/>
            <a:ext cx="866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kumimoji="1" lang="zh-CN" altLang="en-US" sz="1800" b="0" u="none">
                <a:solidFill>
                  <a:srgbClr val="0000CC"/>
                </a:solidFill>
                <a:ea typeface="黑体" pitchFamily="2" charset="-122"/>
              </a:rPr>
              <a:t>服务器</a:t>
            </a:r>
          </a:p>
        </p:txBody>
      </p:sp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818347"/>
            <a:ext cx="4556125" cy="396875"/>
          </a:xfrm>
        </p:spPr>
        <p:txBody>
          <a:bodyPr anchor="b"/>
          <a:lstStyle/>
          <a:p>
            <a:pPr marL="342900" indent="-342900"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用三次握手建立 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 </a:t>
            </a:r>
          </a:p>
        </p:txBody>
      </p:sp>
      <p:grpSp>
        <p:nvGrpSpPr>
          <p:cNvPr id="28696" name="Group 3"/>
          <p:cNvGrpSpPr>
            <a:grpSpLocks/>
          </p:cNvGrpSpPr>
          <p:nvPr/>
        </p:nvGrpSpPr>
        <p:grpSpPr bwMode="auto">
          <a:xfrm>
            <a:off x="892149" y="2493187"/>
            <a:ext cx="987425" cy="1101725"/>
            <a:chOff x="899" y="1916"/>
            <a:chExt cx="622" cy="1048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899" y="1916"/>
              <a:ext cx="622" cy="1048"/>
            </a:xfrm>
            <a:prstGeom prst="rect">
              <a:avLst/>
            </a:prstGeom>
            <a:solidFill>
              <a:srgbClr val="FFCCCC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8710" name="Rectangle 5"/>
            <p:cNvSpPr>
              <a:spLocks noChangeArrowheads="1"/>
            </p:cNvSpPr>
            <p:nvPr/>
          </p:nvSpPr>
          <p:spPr bwMode="auto">
            <a:xfrm>
              <a:off x="972" y="2169"/>
              <a:ext cx="474" cy="5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SYN-</a:t>
              </a:r>
            </a:p>
            <a:p>
              <a:pPr algn="ctr"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SENT</a:t>
              </a:r>
            </a:p>
          </p:txBody>
        </p:sp>
      </p:grpSp>
      <p:grpSp>
        <p:nvGrpSpPr>
          <p:cNvPr id="28697" name="Group 6"/>
          <p:cNvGrpSpPr>
            <a:grpSpLocks/>
          </p:cNvGrpSpPr>
          <p:nvPr/>
        </p:nvGrpSpPr>
        <p:grpSpPr bwMode="auto">
          <a:xfrm>
            <a:off x="890561" y="3652062"/>
            <a:ext cx="993775" cy="1492250"/>
            <a:chOff x="898" y="3013"/>
            <a:chExt cx="626" cy="1252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905" y="3013"/>
              <a:ext cx="609" cy="1252"/>
            </a:xfrm>
            <a:prstGeom prst="rect">
              <a:avLst/>
            </a:prstGeom>
            <a:solidFill>
              <a:srgbClr val="CCFF99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8708" name="Rectangle 8"/>
            <p:cNvSpPr>
              <a:spLocks noChangeArrowheads="1"/>
            </p:cNvSpPr>
            <p:nvPr/>
          </p:nvSpPr>
          <p:spPr bwMode="auto">
            <a:xfrm>
              <a:off x="898" y="3383"/>
              <a:ext cx="626" cy="5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ESTAB-</a:t>
              </a:r>
            </a:p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LISHED</a:t>
              </a:r>
            </a:p>
          </p:txBody>
        </p:sp>
      </p:grpSp>
      <p:grpSp>
        <p:nvGrpSpPr>
          <p:cNvPr id="28698" name="Group 9"/>
          <p:cNvGrpSpPr>
            <a:grpSpLocks/>
          </p:cNvGrpSpPr>
          <p:nvPr/>
        </p:nvGrpSpPr>
        <p:grpSpPr bwMode="auto">
          <a:xfrm>
            <a:off x="4051003" y="3012899"/>
            <a:ext cx="985838" cy="1268413"/>
            <a:chOff x="4111" y="2445"/>
            <a:chExt cx="621" cy="1064"/>
          </a:xfrm>
        </p:grpSpPr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4111" y="2445"/>
              <a:ext cx="621" cy="1064"/>
            </a:xfrm>
            <a:prstGeom prst="rect">
              <a:avLst/>
            </a:prstGeom>
            <a:solidFill>
              <a:srgbClr val="FFCCCC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8706" name="Rectangle 11"/>
            <p:cNvSpPr>
              <a:spLocks noChangeArrowheads="1"/>
            </p:cNvSpPr>
            <p:nvPr/>
          </p:nvSpPr>
          <p:spPr bwMode="auto">
            <a:xfrm>
              <a:off x="4164" y="2721"/>
              <a:ext cx="514" cy="5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SYN-</a:t>
              </a:r>
            </a:p>
            <a:p>
              <a:pPr algn="ctr"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RCVD</a:t>
              </a:r>
            </a:p>
          </p:txBody>
        </p:sp>
      </p:grpSp>
      <p:grpSp>
        <p:nvGrpSpPr>
          <p:cNvPr id="28699" name="Group 12"/>
          <p:cNvGrpSpPr>
            <a:grpSpLocks/>
          </p:cNvGrpSpPr>
          <p:nvPr/>
        </p:nvGrpSpPr>
        <p:grpSpPr bwMode="auto">
          <a:xfrm>
            <a:off x="4051003" y="2474737"/>
            <a:ext cx="985838" cy="501650"/>
            <a:chOff x="4111" y="1893"/>
            <a:chExt cx="621" cy="404"/>
          </a:xfrm>
        </p:grpSpPr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4111" y="1893"/>
              <a:ext cx="621" cy="404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8704" name="Rectangle 14"/>
            <p:cNvSpPr>
              <a:spLocks noChangeArrowheads="1"/>
            </p:cNvSpPr>
            <p:nvPr/>
          </p:nvSpPr>
          <p:spPr bwMode="auto">
            <a:xfrm>
              <a:off x="4118" y="1951"/>
              <a:ext cx="610" cy="3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LISTEN</a:t>
              </a:r>
            </a:p>
          </p:txBody>
        </p:sp>
      </p:grpSp>
      <p:grpSp>
        <p:nvGrpSpPr>
          <p:cNvPr id="28700" name="Group 15"/>
          <p:cNvGrpSpPr>
            <a:grpSpLocks/>
          </p:cNvGrpSpPr>
          <p:nvPr/>
        </p:nvGrpSpPr>
        <p:grpSpPr bwMode="auto">
          <a:xfrm>
            <a:off x="4049416" y="4295599"/>
            <a:ext cx="993775" cy="835025"/>
            <a:chOff x="4110" y="3564"/>
            <a:chExt cx="626" cy="701"/>
          </a:xfrm>
        </p:grpSpPr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4111" y="3564"/>
              <a:ext cx="621" cy="701"/>
            </a:xfrm>
            <a:prstGeom prst="rect">
              <a:avLst/>
            </a:prstGeom>
            <a:solidFill>
              <a:srgbClr val="CCFF99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0" u="none">
                <a:solidFill>
                  <a:srgbClr val="0000CC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8702" name="Rectangle 17"/>
            <p:cNvSpPr>
              <a:spLocks noChangeArrowheads="1"/>
            </p:cNvSpPr>
            <p:nvPr/>
          </p:nvSpPr>
          <p:spPr bwMode="auto">
            <a:xfrm>
              <a:off x="4110" y="3708"/>
              <a:ext cx="626" cy="5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ESTAB-</a:t>
              </a:r>
            </a:p>
            <a:p>
              <a:pPr defTabSz="762000" eaLnBrk="0" hangingPunct="0"/>
              <a:r>
                <a:rPr kumimoji="1" lang="en-US" altLang="zh-CN" sz="1800" b="0" u="none">
                  <a:solidFill>
                    <a:srgbClr val="0000CC"/>
                  </a:solidFill>
                  <a:ea typeface="黑体" pitchFamily="2" charset="-122"/>
                </a:rPr>
                <a:t>LISHED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继续教育">
  <a:themeElements>
    <a:clrScheme name="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继续教育</Template>
  <TotalTime>8959</TotalTime>
  <Words>1342</Words>
  <Application>Microsoft Office PowerPoint</Application>
  <PresentationFormat>自定义</PresentationFormat>
  <Paragraphs>247</Paragraphs>
  <Slides>18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继续教育</vt:lpstr>
      <vt:lpstr>计算机网络技术</vt:lpstr>
      <vt:lpstr>幻灯片 2</vt:lpstr>
      <vt:lpstr>TCP连接建立与释放</vt:lpstr>
      <vt:lpstr>幻灯片 4</vt:lpstr>
      <vt:lpstr>用三次握手建立 TCP 连接 </vt:lpstr>
      <vt:lpstr>用三次握手建立 TCP 连接 </vt:lpstr>
      <vt:lpstr>用三次握手建立 TCP 连接 </vt:lpstr>
      <vt:lpstr>用三次握手建立 TCP 连接 </vt:lpstr>
      <vt:lpstr>用三次握手建立 TCP 连接 </vt:lpstr>
      <vt:lpstr>幻灯片 10</vt:lpstr>
      <vt:lpstr>用四次握手释放 TCP 连接 </vt:lpstr>
      <vt:lpstr>用四次握手释放 TCP 连接 </vt:lpstr>
      <vt:lpstr>               </vt:lpstr>
      <vt:lpstr>用四次握手释放 TCP 连接 </vt:lpstr>
      <vt:lpstr>用四次握手释放 TCP 连接 </vt:lpstr>
      <vt:lpstr>A 必须等待 2MSL 的时间</vt:lpstr>
      <vt:lpstr>三、保持定时器与时间等待定时器</vt:lpstr>
      <vt:lpstr>幻灯片 18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微软用户</cp:lastModifiedBy>
  <cp:revision>1044</cp:revision>
  <cp:lastPrinted>1999-06-03T07:41:47Z</cp:lastPrinted>
  <dcterms:created xsi:type="dcterms:W3CDTF">1999-05-31T06:37:31Z</dcterms:created>
  <dcterms:modified xsi:type="dcterms:W3CDTF">2014-05-14T02:40:39Z</dcterms:modified>
</cp:coreProperties>
</file>